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17" r:id="rId2"/>
    <p:sldId id="636" r:id="rId3"/>
    <p:sldId id="698" r:id="rId4"/>
    <p:sldId id="645" r:id="rId5"/>
    <p:sldId id="692" r:id="rId6"/>
    <p:sldId id="646" r:id="rId7"/>
    <p:sldId id="776" r:id="rId8"/>
    <p:sldId id="714" r:id="rId9"/>
    <p:sldId id="721" r:id="rId10"/>
    <p:sldId id="737" r:id="rId11"/>
    <p:sldId id="715" r:id="rId12"/>
    <p:sldId id="756" r:id="rId13"/>
    <p:sldId id="720" r:id="rId14"/>
    <p:sldId id="751" r:id="rId15"/>
    <p:sldId id="752" r:id="rId16"/>
    <p:sldId id="753" r:id="rId17"/>
    <p:sldId id="754" r:id="rId18"/>
    <p:sldId id="755" r:id="rId19"/>
    <p:sldId id="719" r:id="rId20"/>
    <p:sldId id="757" r:id="rId21"/>
    <p:sldId id="690" r:id="rId22"/>
    <p:sldId id="693" r:id="rId23"/>
    <p:sldId id="694" r:id="rId24"/>
    <p:sldId id="763" r:id="rId25"/>
    <p:sldId id="765" r:id="rId26"/>
    <p:sldId id="766" r:id="rId27"/>
    <p:sldId id="767" r:id="rId28"/>
    <p:sldId id="768" r:id="rId29"/>
    <p:sldId id="769" r:id="rId30"/>
    <p:sldId id="771" r:id="rId31"/>
    <p:sldId id="775" r:id="rId32"/>
    <p:sldId id="772" r:id="rId33"/>
    <p:sldId id="773" r:id="rId34"/>
    <p:sldId id="774" r:id="rId3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CC99"/>
    <a:srgbClr val="00CC66"/>
    <a:srgbClr val="33CC33"/>
    <a:srgbClr val="78F890"/>
    <a:srgbClr val="FF0000"/>
    <a:srgbClr val="FFCCFF"/>
    <a:srgbClr val="FF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 autoAdjust="0"/>
    <p:restoredTop sz="93731" autoAdjust="0"/>
  </p:normalViewPr>
  <p:slideViewPr>
    <p:cSldViewPr>
      <p:cViewPr varScale="1">
        <p:scale>
          <a:sx n="106" d="100"/>
          <a:sy n="106" d="100"/>
        </p:scale>
        <p:origin x="15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-13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29519-F224-4BBC-B0B6-76F2EFB8F42C}" type="doc">
      <dgm:prSet loTypeId="urn:microsoft.com/office/officeart/2005/8/layout/chart3" loCatId="cycle" qsTypeId="urn:microsoft.com/office/officeart/2005/8/quickstyle/3d1" qsCatId="3D" csTypeId="urn:microsoft.com/office/officeart/2005/8/colors/colorful1" csCatId="colorful" phldr="1"/>
      <dgm:spPr/>
    </dgm:pt>
    <dgm:pt modelId="{2D942EC8-7279-488D-9A67-E0A4D0613ACE}">
      <dgm:prSet phldrT="[Text]"/>
      <dgm:spPr/>
      <dgm:t>
        <a:bodyPr/>
        <a:lstStyle/>
        <a:p>
          <a:r>
            <a:rPr lang="en-US" b="1" dirty="0"/>
            <a:t>High Performance Organization</a:t>
          </a:r>
        </a:p>
      </dgm:t>
    </dgm:pt>
    <dgm:pt modelId="{61DB18C0-4077-4E88-8DBF-E4B17CF93C45}" type="parTrans" cxnId="{9D23AF7C-CFFD-4A8B-B33C-87453A28A790}">
      <dgm:prSet/>
      <dgm:spPr/>
      <dgm:t>
        <a:bodyPr/>
        <a:lstStyle/>
        <a:p>
          <a:endParaRPr lang="en-US"/>
        </a:p>
      </dgm:t>
    </dgm:pt>
    <dgm:pt modelId="{7E629894-F8B9-4FFF-B914-236BA3395DDC}" type="sibTrans" cxnId="{9D23AF7C-CFFD-4A8B-B33C-87453A28A790}">
      <dgm:prSet/>
      <dgm:spPr/>
      <dgm:t>
        <a:bodyPr/>
        <a:lstStyle/>
        <a:p>
          <a:endParaRPr lang="en-US"/>
        </a:p>
      </dgm:t>
    </dgm:pt>
    <dgm:pt modelId="{D2C4996F-660A-45C3-A5D2-8F250F0B3893}">
      <dgm:prSet phldrT="[Text]"/>
      <dgm:spPr/>
      <dgm:t>
        <a:bodyPr/>
        <a:lstStyle/>
        <a:p>
          <a:r>
            <a:rPr lang="en-US" b="1" dirty="0"/>
            <a:t>High Reliability Organization</a:t>
          </a:r>
        </a:p>
      </dgm:t>
    </dgm:pt>
    <dgm:pt modelId="{3EFF5A69-79B1-48D0-9BAD-2697FAF55505}" type="sibTrans" cxnId="{AF4B7095-1F7C-4F2B-BB6A-17F916E0BBCB}">
      <dgm:prSet/>
      <dgm:spPr/>
      <dgm:t>
        <a:bodyPr/>
        <a:lstStyle/>
        <a:p>
          <a:endParaRPr lang="en-US"/>
        </a:p>
      </dgm:t>
    </dgm:pt>
    <dgm:pt modelId="{D95F6F12-A8C4-4531-BA66-AFEE347A89CD}" type="parTrans" cxnId="{AF4B7095-1F7C-4F2B-BB6A-17F916E0BBCB}">
      <dgm:prSet/>
      <dgm:spPr/>
      <dgm:t>
        <a:bodyPr/>
        <a:lstStyle/>
        <a:p>
          <a:endParaRPr lang="en-US"/>
        </a:p>
      </dgm:t>
    </dgm:pt>
    <dgm:pt modelId="{D4D4F9EA-B56B-45D2-8971-1DB244CF2DD9}">
      <dgm:prSet phldrT="[Text]"/>
      <dgm:spPr/>
      <dgm:t>
        <a:bodyPr/>
        <a:lstStyle/>
        <a:p>
          <a:r>
            <a:rPr lang="en-US" b="1" dirty="0"/>
            <a:t>Living Organization</a:t>
          </a:r>
        </a:p>
      </dgm:t>
    </dgm:pt>
    <dgm:pt modelId="{A51255E3-9F04-4BE9-B08D-6FFD7571DBED}" type="sibTrans" cxnId="{E75A87C1-F7F8-41BF-BDE0-70129DB7C3E9}">
      <dgm:prSet/>
      <dgm:spPr/>
      <dgm:t>
        <a:bodyPr/>
        <a:lstStyle/>
        <a:p>
          <a:endParaRPr lang="en-US"/>
        </a:p>
      </dgm:t>
    </dgm:pt>
    <dgm:pt modelId="{CBF3DE5D-44DD-4AD8-845B-7D5B0205D0F5}" type="parTrans" cxnId="{E75A87C1-F7F8-41BF-BDE0-70129DB7C3E9}">
      <dgm:prSet/>
      <dgm:spPr/>
      <dgm:t>
        <a:bodyPr/>
        <a:lstStyle/>
        <a:p>
          <a:endParaRPr lang="en-US"/>
        </a:p>
      </dgm:t>
    </dgm:pt>
    <dgm:pt modelId="{9DA638C9-9B85-4449-94AD-0C512B2729E0}">
      <dgm:prSet phldrT="[Text]"/>
      <dgm:spPr/>
      <dgm:t>
        <a:bodyPr/>
        <a:lstStyle/>
        <a:p>
          <a:r>
            <a:rPr lang="en-US" b="1" dirty="0"/>
            <a:t>Learning Organization</a:t>
          </a:r>
        </a:p>
      </dgm:t>
    </dgm:pt>
    <dgm:pt modelId="{7DB60E3B-9D0E-4840-A8F0-5F27037C14EF}" type="sibTrans" cxnId="{6611E7A0-E224-4B1C-8E84-3F37805FC511}">
      <dgm:prSet/>
      <dgm:spPr/>
      <dgm:t>
        <a:bodyPr/>
        <a:lstStyle/>
        <a:p>
          <a:endParaRPr lang="en-US"/>
        </a:p>
      </dgm:t>
    </dgm:pt>
    <dgm:pt modelId="{F6A7D28F-47EF-41E0-80A9-F78B5EF02931}" type="parTrans" cxnId="{6611E7A0-E224-4B1C-8E84-3F37805FC511}">
      <dgm:prSet/>
      <dgm:spPr/>
      <dgm:t>
        <a:bodyPr/>
        <a:lstStyle/>
        <a:p>
          <a:endParaRPr lang="en-US"/>
        </a:p>
      </dgm:t>
    </dgm:pt>
    <dgm:pt modelId="{08F77BF0-38D9-454C-A13E-4C964054C067}" type="pres">
      <dgm:prSet presAssocID="{D4229519-F224-4BBC-B0B6-76F2EFB8F42C}" presName="compositeShape" presStyleCnt="0">
        <dgm:presLayoutVars>
          <dgm:chMax val="7"/>
          <dgm:dir/>
          <dgm:resizeHandles val="exact"/>
        </dgm:presLayoutVars>
      </dgm:prSet>
      <dgm:spPr/>
    </dgm:pt>
    <dgm:pt modelId="{DA9BE7E7-4019-48A8-84FD-40227D2680E1}" type="pres">
      <dgm:prSet presAssocID="{D4229519-F224-4BBC-B0B6-76F2EFB8F42C}" presName="wedge1" presStyleLbl="node1" presStyleIdx="0" presStyleCnt="4" custLinFactNeighborX="-5311" custLinFactNeighborY="4222"/>
      <dgm:spPr/>
    </dgm:pt>
    <dgm:pt modelId="{6832270F-AF8E-42CC-A3F0-3B0C81393EAA}" type="pres">
      <dgm:prSet presAssocID="{D4229519-F224-4BBC-B0B6-76F2EFB8F42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C88C9AA-2C14-41DD-8ECE-44DF1C482095}" type="pres">
      <dgm:prSet presAssocID="{D4229519-F224-4BBC-B0B6-76F2EFB8F42C}" presName="wedge2" presStyleLbl="node1" presStyleIdx="1" presStyleCnt="4"/>
      <dgm:spPr/>
    </dgm:pt>
    <dgm:pt modelId="{9C95EFB6-9D34-486E-B733-18EF233611D7}" type="pres">
      <dgm:prSet presAssocID="{D4229519-F224-4BBC-B0B6-76F2EFB8F42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1C7E41-7F41-4E74-B97D-B108ED27EE81}" type="pres">
      <dgm:prSet presAssocID="{D4229519-F224-4BBC-B0B6-76F2EFB8F42C}" presName="wedge3" presStyleLbl="node1" presStyleIdx="2" presStyleCnt="4" custLinFactNeighborY="-348"/>
      <dgm:spPr/>
    </dgm:pt>
    <dgm:pt modelId="{3B939C56-46D8-46B4-88F5-3193142EB821}" type="pres">
      <dgm:prSet presAssocID="{D4229519-F224-4BBC-B0B6-76F2EFB8F42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D98F1D-BCF5-4C4B-8DBB-DB69B0F40A90}" type="pres">
      <dgm:prSet presAssocID="{D4229519-F224-4BBC-B0B6-76F2EFB8F42C}" presName="wedge4" presStyleLbl="node1" presStyleIdx="3" presStyleCnt="4"/>
      <dgm:spPr/>
    </dgm:pt>
    <dgm:pt modelId="{3D2EDA75-8E30-48DA-AE8D-094E5CEDFA74}" type="pres">
      <dgm:prSet presAssocID="{D4229519-F224-4BBC-B0B6-76F2EFB8F42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4BEFB01-B1BE-4168-8447-F06C9B01D53E}" type="presOf" srcId="{D4229519-F224-4BBC-B0B6-76F2EFB8F42C}" destId="{08F77BF0-38D9-454C-A13E-4C964054C067}" srcOrd="0" destOrd="0" presId="urn:microsoft.com/office/officeart/2005/8/layout/chart3"/>
    <dgm:cxn modelId="{A6216736-F4E4-4D2C-87BD-D88FF7DBF5BF}" type="presOf" srcId="{9DA638C9-9B85-4449-94AD-0C512B2729E0}" destId="{6832270F-AF8E-42CC-A3F0-3B0C81393EAA}" srcOrd="1" destOrd="0" presId="urn:microsoft.com/office/officeart/2005/8/layout/chart3"/>
    <dgm:cxn modelId="{44A63057-3922-420A-A2FB-3E24A098C53A}" type="presOf" srcId="{D2C4996F-660A-45C3-A5D2-8F250F0B3893}" destId="{CD1C7E41-7F41-4E74-B97D-B108ED27EE81}" srcOrd="0" destOrd="0" presId="urn:microsoft.com/office/officeart/2005/8/layout/chart3"/>
    <dgm:cxn modelId="{E1BBB169-BD51-453A-9602-246AF3E09FF8}" type="presOf" srcId="{2D942EC8-7279-488D-9A67-E0A4D0613ACE}" destId="{42D98F1D-BCF5-4C4B-8DBB-DB69B0F40A90}" srcOrd="0" destOrd="0" presId="urn:microsoft.com/office/officeart/2005/8/layout/chart3"/>
    <dgm:cxn modelId="{9D23AF7C-CFFD-4A8B-B33C-87453A28A790}" srcId="{D4229519-F224-4BBC-B0B6-76F2EFB8F42C}" destId="{2D942EC8-7279-488D-9A67-E0A4D0613ACE}" srcOrd="3" destOrd="0" parTransId="{61DB18C0-4077-4E88-8DBF-E4B17CF93C45}" sibTransId="{7E629894-F8B9-4FFF-B914-236BA3395DDC}"/>
    <dgm:cxn modelId="{AF4B7095-1F7C-4F2B-BB6A-17F916E0BBCB}" srcId="{D4229519-F224-4BBC-B0B6-76F2EFB8F42C}" destId="{D2C4996F-660A-45C3-A5D2-8F250F0B3893}" srcOrd="2" destOrd="0" parTransId="{D95F6F12-A8C4-4531-BA66-AFEE347A89CD}" sibTransId="{3EFF5A69-79B1-48D0-9BAD-2697FAF55505}"/>
    <dgm:cxn modelId="{78766098-365C-439D-A3BD-279C4B7C3944}" type="presOf" srcId="{D2C4996F-660A-45C3-A5D2-8F250F0B3893}" destId="{3B939C56-46D8-46B4-88F5-3193142EB821}" srcOrd="1" destOrd="0" presId="urn:microsoft.com/office/officeart/2005/8/layout/chart3"/>
    <dgm:cxn modelId="{E0A78599-EBE6-40CD-9772-6F42D4B9E29C}" type="presOf" srcId="{D4D4F9EA-B56B-45D2-8971-1DB244CF2DD9}" destId="{DC88C9AA-2C14-41DD-8ECE-44DF1C482095}" srcOrd="0" destOrd="0" presId="urn:microsoft.com/office/officeart/2005/8/layout/chart3"/>
    <dgm:cxn modelId="{6611E7A0-E224-4B1C-8E84-3F37805FC511}" srcId="{D4229519-F224-4BBC-B0B6-76F2EFB8F42C}" destId="{9DA638C9-9B85-4449-94AD-0C512B2729E0}" srcOrd="0" destOrd="0" parTransId="{F6A7D28F-47EF-41E0-80A9-F78B5EF02931}" sibTransId="{7DB60E3B-9D0E-4840-A8F0-5F27037C14EF}"/>
    <dgm:cxn modelId="{6D0291A1-F086-4735-9760-E9613A9D1095}" type="presOf" srcId="{D4D4F9EA-B56B-45D2-8971-1DB244CF2DD9}" destId="{9C95EFB6-9D34-486E-B733-18EF233611D7}" srcOrd="1" destOrd="0" presId="urn:microsoft.com/office/officeart/2005/8/layout/chart3"/>
    <dgm:cxn modelId="{647218AD-4C2B-4031-A397-2FF256A1AD1F}" type="presOf" srcId="{2D942EC8-7279-488D-9A67-E0A4D0613ACE}" destId="{3D2EDA75-8E30-48DA-AE8D-094E5CEDFA74}" srcOrd="1" destOrd="0" presId="urn:microsoft.com/office/officeart/2005/8/layout/chart3"/>
    <dgm:cxn modelId="{E75A87C1-F7F8-41BF-BDE0-70129DB7C3E9}" srcId="{D4229519-F224-4BBC-B0B6-76F2EFB8F42C}" destId="{D4D4F9EA-B56B-45D2-8971-1DB244CF2DD9}" srcOrd="1" destOrd="0" parTransId="{CBF3DE5D-44DD-4AD8-845B-7D5B0205D0F5}" sibTransId="{A51255E3-9F04-4BE9-B08D-6FFD7571DBED}"/>
    <dgm:cxn modelId="{61C20ED3-A7A8-44A6-8CE6-00E683DE94CD}" type="presOf" srcId="{9DA638C9-9B85-4449-94AD-0C512B2729E0}" destId="{DA9BE7E7-4019-48A8-84FD-40227D2680E1}" srcOrd="0" destOrd="0" presId="urn:microsoft.com/office/officeart/2005/8/layout/chart3"/>
    <dgm:cxn modelId="{EB68B4DC-2018-4191-BD56-5C13B3559C09}" type="presParOf" srcId="{08F77BF0-38D9-454C-A13E-4C964054C067}" destId="{DA9BE7E7-4019-48A8-84FD-40227D2680E1}" srcOrd="0" destOrd="0" presId="urn:microsoft.com/office/officeart/2005/8/layout/chart3"/>
    <dgm:cxn modelId="{DA0E492B-A3A4-40DE-A507-02B2D6B7E3D0}" type="presParOf" srcId="{08F77BF0-38D9-454C-A13E-4C964054C067}" destId="{6832270F-AF8E-42CC-A3F0-3B0C81393EAA}" srcOrd="1" destOrd="0" presId="urn:microsoft.com/office/officeart/2005/8/layout/chart3"/>
    <dgm:cxn modelId="{21F1576C-85F0-4E73-80EC-A615FC646D88}" type="presParOf" srcId="{08F77BF0-38D9-454C-A13E-4C964054C067}" destId="{DC88C9AA-2C14-41DD-8ECE-44DF1C482095}" srcOrd="2" destOrd="0" presId="urn:microsoft.com/office/officeart/2005/8/layout/chart3"/>
    <dgm:cxn modelId="{129FEB42-37A5-48EE-9758-B75FCDB6D460}" type="presParOf" srcId="{08F77BF0-38D9-454C-A13E-4C964054C067}" destId="{9C95EFB6-9D34-486E-B733-18EF233611D7}" srcOrd="3" destOrd="0" presId="urn:microsoft.com/office/officeart/2005/8/layout/chart3"/>
    <dgm:cxn modelId="{2CBF5D35-8F97-4E33-8C9D-DF2262307659}" type="presParOf" srcId="{08F77BF0-38D9-454C-A13E-4C964054C067}" destId="{CD1C7E41-7F41-4E74-B97D-B108ED27EE81}" srcOrd="4" destOrd="0" presId="urn:microsoft.com/office/officeart/2005/8/layout/chart3"/>
    <dgm:cxn modelId="{417C29D9-95D3-4365-920A-A42ED08A860A}" type="presParOf" srcId="{08F77BF0-38D9-454C-A13E-4C964054C067}" destId="{3B939C56-46D8-46B4-88F5-3193142EB821}" srcOrd="5" destOrd="0" presId="urn:microsoft.com/office/officeart/2005/8/layout/chart3"/>
    <dgm:cxn modelId="{3F24F44E-04AC-4714-86DF-1D712D0CC8B7}" type="presParOf" srcId="{08F77BF0-38D9-454C-A13E-4C964054C067}" destId="{42D98F1D-BCF5-4C4B-8DBB-DB69B0F40A90}" srcOrd="6" destOrd="0" presId="urn:microsoft.com/office/officeart/2005/8/layout/chart3"/>
    <dgm:cxn modelId="{55C4A80E-58F3-42D3-8FB6-C1948042D77D}" type="presParOf" srcId="{08F77BF0-38D9-454C-A13E-4C964054C067}" destId="{3D2EDA75-8E30-48DA-AE8D-094E5CEDFA7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BE7E7-4019-48A8-84FD-40227D2680E1}">
      <dsp:nvSpPr>
        <dsp:cNvPr id="0" name=""/>
        <dsp:cNvSpPr/>
      </dsp:nvSpPr>
      <dsp:spPr>
        <a:xfrm>
          <a:off x="1579110" y="438012"/>
          <a:ext cx="3763428" cy="37634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Learning Organization</a:t>
          </a:r>
        </a:p>
      </dsp:txBody>
      <dsp:txXfrm>
        <a:off x="3503835" y="1134247"/>
        <a:ext cx="1388884" cy="1120068"/>
      </dsp:txXfrm>
    </dsp:sp>
    <dsp:sp modelId="{DC88C9AA-2C14-41DD-8ECE-44DF1C482095}">
      <dsp:nvSpPr>
        <dsp:cNvPr id="0" name=""/>
        <dsp:cNvSpPr/>
      </dsp:nvSpPr>
      <dsp:spPr>
        <a:xfrm>
          <a:off x="1620384" y="437722"/>
          <a:ext cx="3763428" cy="37634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Living Organization</a:t>
          </a:r>
        </a:p>
      </dsp:txBody>
      <dsp:txXfrm>
        <a:off x="3569303" y="2386640"/>
        <a:ext cx="1388884" cy="1120068"/>
      </dsp:txXfrm>
    </dsp:sp>
    <dsp:sp modelId="{CD1C7E41-7F41-4E74-B97D-B108ED27EE81}">
      <dsp:nvSpPr>
        <dsp:cNvPr id="0" name=""/>
        <dsp:cNvSpPr/>
      </dsp:nvSpPr>
      <dsp:spPr>
        <a:xfrm>
          <a:off x="1620384" y="424625"/>
          <a:ext cx="3763428" cy="37634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High Reliability Organization</a:t>
          </a:r>
        </a:p>
      </dsp:txBody>
      <dsp:txXfrm>
        <a:off x="2046010" y="2373544"/>
        <a:ext cx="1388884" cy="1120068"/>
      </dsp:txXfrm>
    </dsp:sp>
    <dsp:sp modelId="{42D98F1D-BCF5-4C4B-8DBB-DB69B0F40A90}">
      <dsp:nvSpPr>
        <dsp:cNvPr id="0" name=""/>
        <dsp:cNvSpPr/>
      </dsp:nvSpPr>
      <dsp:spPr>
        <a:xfrm>
          <a:off x="1620384" y="437722"/>
          <a:ext cx="3763428" cy="37634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High Performance Organization</a:t>
          </a:r>
        </a:p>
      </dsp:txBody>
      <dsp:txXfrm>
        <a:off x="2046010" y="1132164"/>
        <a:ext cx="1388884" cy="1120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7CA27A-EB36-4000-8E06-B322AA1A195D}" type="datetimeFigureOut">
              <a:rPr lang="th-TH"/>
              <a:pPr>
                <a:defRPr/>
              </a:pPr>
              <a:t>31/10/61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A64CB-EC53-4E31-9BE6-D816D4051E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99617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787E3-4F1D-4AF6-A3C9-7BAF8C83DD81}" type="datetimeFigureOut">
              <a:rPr lang="th-TH"/>
              <a:pPr>
                <a:defRPr/>
              </a:pPr>
              <a:t>31/10/61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C045A-7C35-450D-8B2E-0805A5E154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62597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9874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75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711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042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72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0974D-F40A-4076-B434-7B7608D28C13}" type="slidenum">
              <a:rPr lang="en-US"/>
              <a:pPr/>
              <a:t>21</a:t>
            </a:fld>
            <a:endParaRPr lang="th-TH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1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0EDD6BA3-E9E7-4B89-AAB8-486BAE81F973}" type="slidenum">
              <a:rPr lang="en-US" sz="1300" smtClean="0"/>
              <a:pPr/>
              <a:t>22</a:t>
            </a:fld>
            <a:endParaRPr lang="th-TH" sz="130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panose="020B0604020202020204" pitchFamily="34" charset="0"/>
                <a:cs typeface="Cordia New" panose="020B0304020202020204" pitchFamily="34" charset="-34"/>
              </a:rPr>
              <a:t>The most energetic approach is what HA learns from the national quality award’s systems approach (TQA/MBNQA).  We call this as 3C-PDSA.  The three Cs are C-context, C-core values and concepts, and C-criteria or standards.  The context needs to be applied at all levels, organization, unit, clinical population, and also for each standard.</a:t>
            </a:r>
            <a:endParaRPr lang="th-TH">
              <a:latin typeface="Arial" panose="020B0604020202020204" pitchFamily="34" charset="0"/>
            </a:endParaRPr>
          </a:p>
          <a:p>
            <a:pPr eaLnBrk="1" hangingPunct="1"/>
            <a:r>
              <a:rPr lang="en-US">
                <a:latin typeface="Arial" panose="020B0604020202020204" pitchFamily="34" charset="0"/>
                <a:cs typeface="Cordia New" panose="020B0304020202020204" pitchFamily="34" charset="-34"/>
              </a:rPr>
              <a:t>The three Cs guides hospital teams on the way of thought.  The PDSA is what we are familiar with: Plan-Do-Study-Act. A more generic term for PDSA may be Design-Action-Learning-Improvement.  Much emphasis is put on the Study or learning. The PDSA guides hospital teams on action and evaluation. </a:t>
            </a:r>
            <a:endParaRPr lang="th-T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2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8967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7091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614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343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661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804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490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240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761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47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6759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975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0730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ผู้นำกับการพัฒนาคุณภาพแบบฉบับ </a:t>
            </a:r>
            <a:r>
              <a:rPr lang="en-US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281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หน้า1.jpg"/>
          <p:cNvPicPr>
            <a:picLocks noChangeAspect="1"/>
          </p:cNvPicPr>
          <p:nvPr userDrawn="1"/>
        </p:nvPicPr>
        <p:blipFill>
          <a:blip r:embed="rId2" cstate="print"/>
          <a:srcRect b="59122"/>
          <a:stretch>
            <a:fillRect/>
          </a:stretch>
        </p:blipFill>
        <p:spPr>
          <a:xfrm>
            <a:off x="0" y="0"/>
            <a:ext cx="9144000" cy="252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1700808"/>
            <a:ext cx="7772400" cy="1470025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/>
              <a:t>ABC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/>
                <a:cs typeface="TH SarabunP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E3D-0DD4-487B-98E5-C878D8B4F3BA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C3FA-9CF8-4D19-8CA6-B7F8EFFE4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หน้า1_edit.jpg"/>
          <p:cNvPicPr>
            <a:picLocks noChangeAspect="1"/>
          </p:cNvPicPr>
          <p:nvPr userDrawn="1"/>
        </p:nvPicPr>
        <p:blipFill>
          <a:blip r:embed="rId3" cstate="print"/>
          <a:srcRect t="52019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DF60-3781-4DF8-AAF7-B5E8FE874461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55CD-F5C6-441F-AAB8-1D80C938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F8C5-7329-417B-BD86-29CF735D883A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9D0E-BAC1-48FE-A8D8-AD097E07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หน้า2แบบที่  3แก้2.jpg"/>
          <p:cNvPicPr>
            <a:picLocks noChangeAspect="1"/>
          </p:cNvPicPr>
          <p:nvPr userDrawn="1"/>
        </p:nvPicPr>
        <p:blipFill>
          <a:blip r:embed="rId2" cstate="print"/>
          <a:srcRect t="52019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rcRect b="50922"/>
          <a:stretch>
            <a:fillRect/>
          </a:stretch>
        </p:blipFill>
        <p:spPr>
          <a:xfrm>
            <a:off x="0" y="0"/>
            <a:ext cx="9159759" cy="299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936104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40560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  <a:lvl2pPr>
              <a:defRPr>
                <a:latin typeface="TH SarabunPSK"/>
                <a:cs typeface="TH SarabunPSK"/>
              </a:defRPr>
            </a:lvl2pPr>
            <a:lvl3pPr>
              <a:defRPr>
                <a:latin typeface="TH SarabunPSK"/>
                <a:cs typeface="TH SarabunPSK"/>
              </a:defRPr>
            </a:lvl3pPr>
            <a:lvl4pPr>
              <a:defRPr>
                <a:latin typeface="TH SarabunPSK"/>
                <a:cs typeface="TH SarabunPSK"/>
              </a:defRPr>
            </a:lvl4pPr>
            <a:lvl5pPr>
              <a:defRPr>
                <a:latin typeface="TH SarabunPSK"/>
                <a:cs typeface="TH SarabunPS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897A-B9BE-4611-9722-E2367845ED55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9694-D111-48E9-8195-70879745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6C41-30E2-4D22-AD58-9DF0CC12D8D5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D34-5C27-4BE3-986D-1BDEE3A2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732D-6D76-4884-B6A4-DC90820B944C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286D-A39F-484A-AA24-F82D8316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0B97-5FC6-422A-92DD-E969F91B1210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126-6A4E-4B17-B7CE-02491C0E2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1DA-4103-4CF8-AA79-6DE8A405B4C5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3A96-F9ED-46D4-A1DE-0538F460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86B7-6E39-4EC6-9D79-B4CE2CFD8BC3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A88B-6EB2-499B-8163-585F54D49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0C52-0063-4924-BDFC-372FDA570E1E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69B8-54C7-49BD-8440-5B3389F1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50E-E22A-4839-B032-1D99050AEDCE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99E0-73B1-40B2-9B0D-4993C393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5EE7-37DB-480B-8B54-C72EE88621EC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B342B-A995-4DEA-B6E5-BC94902C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35696" y="4707141"/>
            <a:ext cx="6075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4279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4279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4279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427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427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427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427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427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427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สถาบันรับรองคุณภาพสถานพยาบาล (องค์การมหาชน)</a:t>
            </a:r>
            <a:endParaRPr lang="en-US" altLang="en-US" sz="2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16 </a:t>
            </a:r>
            <a:r>
              <a:rPr lang="th-TH" alt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ธันวาคม </a:t>
            </a:r>
            <a:r>
              <a:rPr lang="en-US" alt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2560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5093" y="1939479"/>
            <a:ext cx="4129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 HA </a:t>
            </a:r>
            <a:r>
              <a:rPr lang="th-TH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ฉบับใหม่</a:t>
            </a:r>
            <a:endParaRPr 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129476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852936"/>
            <a:ext cx="6840760" cy="1938992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ภาพรวมของการเปลี่ยนแปลง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 </a:t>
            </a:r>
            <a:r>
              <a:rPr lang="en-US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HA </a:t>
            </a: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ฉบับที่ </a:t>
            </a:r>
            <a:r>
              <a:rPr lang="en-US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</a:p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ที่กระทบกับ </a:t>
            </a:r>
            <a:r>
              <a:rPr lang="en-US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Clinical care</a:t>
            </a:r>
          </a:p>
        </p:txBody>
      </p:sp>
    </p:spTree>
    <p:extLst>
      <p:ext uri="{BB962C8B-B14F-4D97-AF65-F5344CB8AC3E}">
        <p14:creationId xmlns:p14="http://schemas.microsoft.com/office/powerpoint/2010/main" val="54872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ภาพรวมของการเปลี่ยนแปลง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24" y="1052736"/>
            <a:ext cx="8748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มาตรฐานที่มีการเพิ่มเติมในหัวข้อสำคัญ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I-1.2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ก.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(3)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การวาง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ระบบกำกับดูแลทางคลินิก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(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clinical governance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I-1.2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ข.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(3)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ประเด็นทาง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จริยธรรม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ที่ยากลำบากในการตัดสินใจ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I-2.1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ก.(2) การกำหนด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โอกาสเชิงกลยุทธ์</a:t>
            </a:r>
            <a:endParaRPr lang="th-TH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I-3.3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.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(7) การคุ้มครองสิทธิของผู้ป่วยที่เข้าร่วม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งานวิจัยทางคลินิก</a:t>
            </a:r>
            <a:endParaRPr lang="en-US" sz="32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I-4.2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ข.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(3)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การส่งข้อมูลผู้ป่วยโดยใช้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สื่อสังคมออนไลน์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I-6.1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ค.(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) การจัดการ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ห่วงโซ่อุปทาน</a:t>
            </a:r>
            <a:endParaRPr lang="en-US" sz="32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I-6.1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ง.(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) การจัดการ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นวตกรรม</a:t>
            </a:r>
            <a:endParaRPr lang="en-US" sz="32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I-6.1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จ. การจัดการด้าน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การเรียนการสอนทางคลินิก</a:t>
            </a:r>
          </a:p>
        </p:txBody>
      </p:sp>
    </p:spTree>
    <p:extLst>
      <p:ext uri="{BB962C8B-B14F-4D97-AF65-F5344CB8AC3E}">
        <p14:creationId xmlns:p14="http://schemas.microsoft.com/office/powerpoint/2010/main" val="51852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ภาพรวมของการเปลี่ยนแปลง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24" y="1052736"/>
            <a:ext cx="8748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มาตรฐานที่มีการเพิ่มเติมในหัวข้อสำคัญ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II-6.1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ก.(5) แผนงาน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ใช้ยาสมเหตุผล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II-6.1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ข.(4) ระบบ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คอมพิวเตอร์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สนับสนุน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การจัดการระบบยา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III-4.3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ช.(1) การดูแล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ผู้ป่วยโรคไตเรื้อรัง</a:t>
            </a:r>
            <a:endParaRPr lang="en-US" sz="32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III-6 (1)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การระบุกลุ่มผู้ป่วยสำคัญที่ต้องใช้ขั้นตอนการจำหน่ายและการส่งต่อผู้ป่วยเป็นกรณีพิเศษ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III-6 (2)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การดูแลขณะส่งต่อ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III-6 (3)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ยานพาหนะ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ที่ใช้ในการส่งต่อผู้ป่วย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734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ภาพรวมของการเปลี่ยนแปลง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5395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มาตรฐานที่มีการเปลี่ยนแปลงสาระสำคัญ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II-1.2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การบริหารความเสี่ยง</a:t>
            </a:r>
          </a:p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มาตรฐานที่มีการใช้คำที่มีความหมายกว้างขึ้น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I-5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กำลังคน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หมายถึงบุคลากรประจำ ผู้ประกอบวิชาชีพอิสระ อาสาสมัคร</a:t>
            </a:r>
          </a:p>
        </p:txBody>
      </p:sp>
    </p:spTree>
    <p:extLst>
      <p:ext uri="{BB962C8B-B14F-4D97-AF65-F5344CB8AC3E}">
        <p14:creationId xmlns:p14="http://schemas.microsoft.com/office/powerpoint/2010/main" val="160447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ภาพรวมของการเปลี่ยนแปลง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5395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มาตรฐานที่มีการเปลี่ยนแปลง/เพิ่มเติมเนื้อความในข้อย่อยที่มีอยู่เดิม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II-5.1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ก.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(3)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ข้อกำหนดเกี่ยวกับ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การบันทึกเวชระเบียน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เพิ่มเติม ลายมือที่อ่านออก การแจ้งเตือนข้อมูลสำคัญ บันทึกความก้าวหน้า สิ่งที่สังเกตพบ รายงานการให้คำปรึกษา ผลการตรวจวินิจฉัย เหตุการณ์สำคัญ เหตุการณ์เกือบพลาด หรือเหตุการณ์ไม่พึงประสงค์ที่เกิดขึ้น.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II-5.1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ข.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(1)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เพิ่มเติม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การจัดเก็บเวชระเบียน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อย่างเหมาะสม รักษาความลับได้  การเก็บรักษาและทำลายตามที่กำหนดไว้ในกฎหมายและระเบียบ</a:t>
            </a:r>
          </a:p>
        </p:txBody>
      </p:sp>
    </p:spTree>
    <p:extLst>
      <p:ext uri="{BB962C8B-B14F-4D97-AF65-F5344CB8AC3E}">
        <p14:creationId xmlns:p14="http://schemas.microsoft.com/office/powerpoint/2010/main" val="415710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ภาพรวมของการเปลี่ยนแปลง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5395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มาตรฐานที่มีการเปลี่ยนแปลง/เพิ่มเติมเนื้อความในข้อย่อยที่มีอยู่เดิม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II-6.1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ก.(1)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หน้าที่ของ </a:t>
            </a:r>
            <a:r>
              <a:rPr lang="en-US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PTC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ในการกำกับดูแลระบบการจัดการด้านยาให้มีความปลอดภัย ใช้ยาอย่างสมเหตุผล มีประสิทธิผล ประสิทธิภาพ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II-6.2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ก.(2) ความถูกต้องของยาที่ผู้ป่วยได้รับในช่วงรอยต่อหรือการส่งต่อการดูแล (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medication reconciliation):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II-6.2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ก.(3)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ข้อมูลช่วยสนับสนุนการตัดสินใจ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ในระบบ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CPOE</a:t>
            </a:r>
            <a:endParaRPr lang="th-TH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II-6.2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ข.(1) ขยายความ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การทบทวนคำสั่งใช้ยา</a:t>
            </a:r>
          </a:p>
        </p:txBody>
      </p:sp>
    </p:spTree>
    <p:extLst>
      <p:ext uri="{BB962C8B-B14F-4D97-AF65-F5344CB8AC3E}">
        <p14:creationId xmlns:p14="http://schemas.microsoft.com/office/powerpoint/2010/main" val="357358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ภาพรวมของการเปลี่ยนแปลง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5395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มาตรฐานที่มีการเปลี่ยนแปลง/เพิ่มเติมเนื้อความในข้อย่อยที่มีอยู่เดิม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II-6.2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ข.(2)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การจัดเตรียมยา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เพิ่มการหลีกเลี่ยงการสัมผัสยาโดยตรง การใช้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laminar air flow hood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II-6.2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ข.(4)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การส่งมอบยาให้หน่วยดูแลผู้ป่วย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เพิ่มการปกป้องสุขภาพและความปลอดภัยของบุคลากรที่สัมผัสยาเคมีบำบัด และการรับคืนยา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II-6.2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ค.(1)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การให้ยาแก่ผู้ป่วย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เพิ่ม การตรวจสอบซ้ำโดยอิสระก่อนให้ยาที่ต้องใช้ความระมัดระวังสูง ณ จุดให้บริการ การบันทึกเวลาที่ให้ยาจริงสำหรับกรณีการให้ยาล่าช้าหรือลืมให้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II-6.2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ค.(4) การให้ผู้ป่วยบริหาร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ยาที่นำติดตัวมา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ได้เอง</a:t>
            </a:r>
          </a:p>
        </p:txBody>
      </p:sp>
    </p:spTree>
    <p:extLst>
      <p:ext uri="{BB962C8B-B14F-4D97-AF65-F5344CB8AC3E}">
        <p14:creationId xmlns:p14="http://schemas.microsoft.com/office/powerpoint/2010/main" val="266658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ภาพรวมของการเปลี่ยนแปลง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1124744"/>
            <a:ext cx="9145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มาตรฐานที่มีการเปลี่ยนแปลง/เพิ่มเติมเนื้อความในข้อย่อยที่มีอยู่เดิม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III-1 (2)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การประสานงานเพื่อการส่งต่อ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กับหน่วยงานผู้ส่ง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III-1 (3)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การคัดแยก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(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triage)</a:t>
            </a:r>
            <a:endParaRPr lang="th-TH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III-1 (7)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ข้อบ่งชี้ใน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การให้ความยินยอม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จากผู้ป่วย/ครอบครัว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ก.(2)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การประเมินแรกรับ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ของผู้ป่วย เพิ่ม การรับรู้ความต้องการของตนโดยตัวผู้ป่วยเอง ความชอบส่วนบุคคลของผู้ป่วย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III-4.3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ค.(1) การวิเคราะห์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ความเสี่ยงจากบริการด้านอาหารและโภชนาการ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และการป้องกัน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III-4.3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จ.(1) การ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คัดกรองและประเมิน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ความปวด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III-4.3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จ.(2) การให้ข้อมูล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ผู้ป่วย ผู้ป่วยมีส่วนร่วม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ในการจัดการความปวด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III-4.3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จ.(3) การ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ดูแลผู้ป่วยที่มีความปวด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และการเฝ้าระวัง</a:t>
            </a:r>
          </a:p>
        </p:txBody>
      </p:sp>
    </p:spTree>
    <p:extLst>
      <p:ext uri="{BB962C8B-B14F-4D97-AF65-F5344CB8AC3E}">
        <p14:creationId xmlns:p14="http://schemas.microsoft.com/office/powerpoint/2010/main" val="310251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ภาพรวมของการเปลี่ยนแปลง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มาตรฐานที่มีการเปลี่ยนแปลง/เพิ่มเติมเนื้อความในข้อย่อยที่มีอยู่เดิม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III-4.3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ฉ.(3) </a:t>
            </a: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บริการฟื้นฟูสภาพ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เป็นไปตามมาตรฐาน กฎระเบียบ และข้อบังคับที่เกี่ยวข้อง</a:t>
            </a:r>
          </a:p>
        </p:txBody>
      </p:sp>
    </p:spTree>
    <p:extLst>
      <p:ext uri="{BB962C8B-B14F-4D97-AF65-F5344CB8AC3E}">
        <p14:creationId xmlns:p14="http://schemas.microsoft.com/office/powerpoint/2010/main" val="413087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ภาพรวมของการเปลี่ยนแปลง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55395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มาตรฐานที่ระบุ 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Patient Safety Goal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ไว้อย่างชัดเจน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II-6.2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ก.(2)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medication reconciliation</a:t>
            </a:r>
            <a:endParaRPr lang="th-TH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III-1 (8)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การบ่งชี้ผู้ป่วยอย่างถูกต้อง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III-2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ค.(4) การลดข้อผิดพลาดในการวินิจฉัยโรค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III-4.3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ข.(4) การป้องกันการผ่าตัดผิดคน ผิดข้าง ผิดตำแหน่ง ผิดหัตถการ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th-TH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453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7349" r="4326" b="7601"/>
          <a:stretch/>
        </p:blipFill>
        <p:spPr bwMode="auto">
          <a:xfrm>
            <a:off x="683568" y="908720"/>
            <a:ext cx="8064896" cy="5631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936104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</a:t>
            </a:r>
            <a:r>
              <a:rPr lang="th-TH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คือกลไกการส่องกระจกดูตัวเอง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997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924944"/>
            <a:ext cx="5616624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3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แนวทางการใช้มาตรฐาน </a:t>
            </a:r>
            <a:r>
              <a:rPr lang="en-US" sz="3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HA</a:t>
            </a:r>
            <a:endParaRPr lang="th-TH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414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8343900" y="64770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427038" y="1310481"/>
            <a:ext cx="1358064" cy="584775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เป้าหมาย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1889125" y="1124744"/>
            <a:ext cx="5487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เป็นแนวทางในการออกแบบระบบงานที่เพมาะสม</a:t>
            </a:r>
          </a:p>
          <a:p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ใช้ประเมินเพื่อหาโอกาสพัฒนา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427038" y="2316163"/>
            <a:ext cx="3892412" cy="584775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b="1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สิ่งที่ต้องใช้ควบคู่กับมาตรฐาน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609600" y="3083966"/>
            <a:ext cx="82296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การพิจารณาบริบทขององค์กรและหน่วยงาน  โดยเฉพาะอย่างยิ่ง ปัญหา ความท้าทาย และความเสี่ยง ที่สำคัญ</a:t>
            </a:r>
          </a:p>
          <a:p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การใช้ค่านิยมและแนวคิดหลัก (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Core Values &amp; Concepts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) ของการพัฒนาคุณภาพและการสร้างเสริมสุขภาพ</a:t>
            </a:r>
          </a:p>
          <a:p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วงล้อการพัฒนาคุณภาพและการเรียนรู้ (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Plan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-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Do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-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Study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-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Act 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Design-Action-Learning-Improve 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Purpose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-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Process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-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Performance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</a:p>
          <a:p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แนวทางการประเมินระดับการปฏิบัติตามมาตรฐาน (</a:t>
            </a:r>
            <a:r>
              <a:rPr lang="en-US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Scoring Guideline</a:t>
            </a:r>
            <a:r>
              <a:rPr lang="th-TH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260648"/>
            <a:ext cx="6359608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แนวทางการใช้มาตรฐาน </a:t>
            </a:r>
            <a:r>
              <a:rPr lang="en-US" sz="3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HA</a:t>
            </a:r>
          </a:p>
        </p:txBody>
      </p:sp>
    </p:spTree>
    <p:extLst>
      <p:ext uri="{BB962C8B-B14F-4D97-AF65-F5344CB8AC3E}">
        <p14:creationId xmlns:p14="http://schemas.microsoft.com/office/powerpoint/2010/main" val="2120338798"/>
      </p:ext>
    </p:extLst>
  </p:cSld>
  <p:clrMapOvr>
    <a:masterClrMapping/>
  </p:clrMapOvr>
  <p:transition advTm="19648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4436F-84AC-47A7-B70F-643360A10E77}" type="slidenum">
              <a:rPr lang="en-US" sz="1400" smtClean="0">
                <a:latin typeface="Arial" panose="020B0604020202020204" pitchFamily="34" charset="0"/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th-TH" sz="14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4739580" y="2392347"/>
            <a:ext cx="3429000" cy="2971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03" y="10800"/>
                </a:moveTo>
                <a:cubicBezTo>
                  <a:pt x="2403" y="15438"/>
                  <a:pt x="6162" y="19197"/>
                  <a:pt x="10800" y="19197"/>
                </a:cubicBezTo>
                <a:cubicBezTo>
                  <a:pt x="15438" y="19197"/>
                  <a:pt x="19197" y="15438"/>
                  <a:pt x="19197" y="10800"/>
                </a:cubicBezTo>
                <a:cubicBezTo>
                  <a:pt x="19197" y="6162"/>
                  <a:pt x="15438" y="2403"/>
                  <a:pt x="10800" y="2403"/>
                </a:cubicBezTo>
                <a:cubicBezTo>
                  <a:pt x="6162" y="2403"/>
                  <a:pt x="2403" y="6162"/>
                  <a:pt x="2403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4310955" y="3611547"/>
            <a:ext cx="1211263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Browallia New" panose="020B0604020202020204" pitchFamily="34" charset="-34"/>
              </a:rPr>
              <a:t>Design</a:t>
            </a: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5892105" y="2316147"/>
            <a:ext cx="1192213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Browallia New" panose="020B0604020202020204" pitchFamily="34" charset="-34"/>
              </a:rPr>
              <a:t>Action</a:t>
            </a: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7306568" y="3597260"/>
            <a:ext cx="1585912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Browallia New" panose="020B0604020202020204" pitchFamily="34" charset="-34"/>
              </a:rPr>
              <a:t>Learning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5746055" y="4906947"/>
            <a:ext cx="1487488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Browallia New" panose="020B0604020202020204" pitchFamily="34" charset="-34"/>
              </a:rPr>
              <a:t>Improve</a:t>
            </a:r>
          </a:p>
        </p:txBody>
      </p:sp>
      <p:sp>
        <p:nvSpPr>
          <p:cNvPr id="47113" name="AutoShape 8"/>
          <p:cNvSpPr>
            <a:spLocks noChangeArrowheads="1"/>
          </p:cNvSpPr>
          <p:nvPr/>
        </p:nvSpPr>
        <p:spPr bwMode="auto">
          <a:xfrm rot="-2537644">
            <a:off x="5125343" y="2632060"/>
            <a:ext cx="533400" cy="600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7114" name="AutoShape 9"/>
          <p:cNvSpPr>
            <a:spLocks noChangeArrowheads="1"/>
          </p:cNvSpPr>
          <p:nvPr/>
        </p:nvSpPr>
        <p:spPr bwMode="auto">
          <a:xfrm rot="2588536">
            <a:off x="7317680" y="2701910"/>
            <a:ext cx="533400" cy="600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7115" name="AutoShape 10"/>
          <p:cNvSpPr>
            <a:spLocks noChangeArrowheads="1"/>
          </p:cNvSpPr>
          <p:nvPr/>
        </p:nvSpPr>
        <p:spPr bwMode="auto">
          <a:xfrm rot="7840258">
            <a:off x="7393881" y="4383072"/>
            <a:ext cx="533400" cy="600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7116" name="AutoShape 11"/>
          <p:cNvSpPr>
            <a:spLocks noChangeArrowheads="1"/>
          </p:cNvSpPr>
          <p:nvPr/>
        </p:nvSpPr>
        <p:spPr bwMode="auto">
          <a:xfrm rot="-8083623">
            <a:off x="4968181" y="4360847"/>
            <a:ext cx="533400" cy="600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260648"/>
            <a:ext cx="6863664" cy="1118255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3C- PDSA/DALI</a:t>
            </a:r>
          </a:p>
          <a:p>
            <a:pPr algn="ctr">
              <a:lnSpc>
                <a:spcPts val="4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ไหว้ฟ้า รู้ดิน ตั้งเป้า กางแผนที่ ออกเดินทาง</a:t>
            </a:r>
            <a:endParaRPr lang="en-US" sz="3600" b="1" dirty="0">
              <a:solidFill>
                <a:schemeClr val="bg1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592575" y="3636327"/>
            <a:ext cx="1261884" cy="461665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Angsana New" panose="02020603050405020304" pitchFamily="18" charset="-34"/>
              </a:rPr>
              <a:t>Purpose</a:t>
            </a: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3979168" y="3687747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23911" y="2334004"/>
            <a:ext cx="1512168" cy="7335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Concepts </a:t>
            </a:r>
            <a:endParaRPr lang="th-TH" altLang="en-US" sz="28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th-TH" altLang="en-US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รู้หลัก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38161" y="3490049"/>
            <a:ext cx="1512168" cy="7335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Context </a:t>
            </a:r>
            <a:r>
              <a:rPr lang="th-TH" altLang="en-US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</a:p>
          <a:p>
            <a:pPr algn="ctr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th-TH" altLang="en-US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รู้โจทย์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23911" y="4650393"/>
            <a:ext cx="1512168" cy="7335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Criteria </a:t>
            </a:r>
            <a:r>
              <a:rPr lang="th-TH" altLang="en-US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</a:t>
            </a:r>
          </a:p>
          <a:p>
            <a:pPr algn="ctr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th-TH" altLang="en-US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รู้เกณฑ์</a:t>
            </a:r>
          </a:p>
        </p:txBody>
      </p:sp>
      <p:cxnSp>
        <p:nvCxnSpPr>
          <p:cNvPr id="3" name="Elbow Connector 2"/>
          <p:cNvCxnSpPr>
            <a:stCxn id="16" idx="3"/>
            <a:endCxn id="32" idx="1"/>
          </p:cNvCxnSpPr>
          <p:nvPr/>
        </p:nvCxnSpPr>
        <p:spPr>
          <a:xfrm>
            <a:off x="2136079" y="2700771"/>
            <a:ext cx="456496" cy="1166389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18" idx="3"/>
            <a:endCxn id="32" idx="1"/>
          </p:cNvCxnSpPr>
          <p:nvPr/>
        </p:nvCxnSpPr>
        <p:spPr>
          <a:xfrm flipV="1">
            <a:off x="2136079" y="3867160"/>
            <a:ext cx="456496" cy="115000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7" idx="3"/>
            <a:endCxn id="32" idx="1"/>
          </p:cNvCxnSpPr>
          <p:nvPr/>
        </p:nvCxnSpPr>
        <p:spPr>
          <a:xfrm>
            <a:off x="2150329" y="3856816"/>
            <a:ext cx="442246" cy="103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592" y="182566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ไหว้ฟ้า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00" y="3606696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รู้ดิน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963" y="542606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กางแผนที่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4128" y="3681184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ออกเดินทาง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9647" y="317464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ตั้งเป้า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41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9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ประยุกต์ใช้ </a:t>
            </a:r>
            <a:r>
              <a:rPr lang="en-US" sz="40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3C-PDSA </a:t>
            </a:r>
            <a:r>
              <a:rPr lang="th-TH" sz="40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ในชีวิตจริง</a:t>
            </a:r>
            <a:endParaRPr lang="en-US" sz="4000" b="1" dirty="0">
              <a:solidFill>
                <a:schemeClr val="bg1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83741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ถอดรหัสมาตรฐาน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เป้าหมาย คุณค่า ใครได้ ใครทำ ต้องทำอะไร</a:t>
            </a: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รับรู้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รู้สถานการณ์จากของจริง จากคำพูดของผู้ป่วย</a:t>
            </a: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3.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วิเคราะห์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เก็บข้อมูล ใช้ข้อมูลที่มีอยู่ หาความหมายจากข้อมูล จัดลำดับความสำคัญของสิ่งที่ต้องทำ</a:t>
            </a: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4.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ตั้งเป้า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วาดภาพให้ชัดว่าอยากเห็นอะไร เปลี่ยน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concept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เป็นตัววัด</a:t>
            </a: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5.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เฝ้าดู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หา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baseline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ของตัววัดที่กำหนด แล้วติดตามต่อเนื่อง</a:t>
            </a: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6.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ออกแบบ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ใช้แนวคิด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human-centered design, human factor engineering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ร่วมกับการจัดทำคู่มืออย่างง่าย มีมาตรฐานคู่กับยืดหยุ่น</a:t>
            </a: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7.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สื่อสาร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ใช้ทุกรูปแบบเพื่อให้มั่นใจว่าผู้ปฏิบัติรู้ในสิ่งที่ต้องรู้ ณ จุดปฏิบัติ</a:t>
            </a: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8.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ปฏิบัติ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สนับสนุนและทำให้มั่นใจว่ามีการปฏิบัติตามระบบที่ออกแบบ</a:t>
            </a: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9.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ติดตาม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มีผู้รับผิดชอบ เก็บข้อมูล ตามรอย เฝ้าระวัง ประมวลผล</a:t>
            </a: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10.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ปรับปรุง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ตามโอกาสที่พบ เพื่อบรรลุเป้าหมายและผลงานที่ดีขึ้น</a:t>
            </a:r>
          </a:p>
        </p:txBody>
      </p:sp>
    </p:spTree>
    <p:extLst>
      <p:ext uri="{BB962C8B-B14F-4D97-AF65-F5344CB8AC3E}">
        <p14:creationId xmlns:p14="http://schemas.microsoft.com/office/powerpoint/2010/main" val="66541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7" y="2114853"/>
            <a:ext cx="2063385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วิสัยทัศน์/พันธกิจ</a:t>
            </a:r>
            <a:endParaRPr lang="en-US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266981"/>
            <a:ext cx="1656183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วัตถุประสงค์เชิงกลยุทธ์</a:t>
            </a:r>
            <a:endParaRPr lang="en-US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8703" y="3266981"/>
            <a:ext cx="2089033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เป้าหมายการดูแล</a:t>
            </a:r>
          </a:p>
          <a:p>
            <a:pPr algn="ctr"/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ผู้ป่วยแต่ละกลุ่ม</a:t>
            </a:r>
            <a:endParaRPr lang="en-US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5808" y="3266981"/>
            <a:ext cx="1290327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เป้าหมายหน่วยงาน</a:t>
            </a:r>
            <a:endParaRPr lang="en-US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391" y="3266981"/>
            <a:ext cx="1290327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เป้าหมายระบบงาน</a:t>
            </a:r>
            <a:endParaRPr lang="en-US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328" y="2114853"/>
            <a:ext cx="1584088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มาตรฐาน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HA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6974" y="3266980"/>
            <a:ext cx="1290327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โอกาสพัฒนา</a:t>
            </a:r>
            <a:endParaRPr lang="en-US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2867" y="1538789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รู้โจทย์</a:t>
            </a:r>
            <a:endParaRPr lang="en-US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2025" y="1546821"/>
            <a:ext cx="93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รู้เกณฑ์</a:t>
            </a:r>
            <a:endParaRPr lang="en-US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cxnSp>
        <p:nvCxnSpPr>
          <p:cNvPr id="14" name="Elbow Connector 13"/>
          <p:cNvCxnSpPr>
            <a:stCxn id="4" idx="2"/>
            <a:endCxn id="5" idx="0"/>
          </p:cNvCxnSpPr>
          <p:nvPr/>
        </p:nvCxnSpPr>
        <p:spPr>
          <a:xfrm rot="5400000">
            <a:off x="1731054" y="1842615"/>
            <a:ext cx="628908" cy="221982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2"/>
            <a:endCxn id="7" idx="0"/>
          </p:cNvCxnSpPr>
          <p:nvPr/>
        </p:nvCxnSpPr>
        <p:spPr>
          <a:xfrm rot="16200000" flipH="1">
            <a:off x="3838742" y="1954751"/>
            <a:ext cx="628908" cy="199555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4" idx="2"/>
            <a:endCxn id="8" idx="0"/>
          </p:cNvCxnSpPr>
          <p:nvPr/>
        </p:nvCxnSpPr>
        <p:spPr>
          <a:xfrm rot="16200000" flipH="1">
            <a:off x="4634033" y="1159459"/>
            <a:ext cx="628908" cy="3586135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2"/>
            <a:endCxn id="10" idx="0"/>
          </p:cNvCxnSpPr>
          <p:nvPr/>
        </p:nvCxnSpPr>
        <p:spPr>
          <a:xfrm rot="16200000" flipH="1">
            <a:off x="7613802" y="2548643"/>
            <a:ext cx="628907" cy="807766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9" idx="2"/>
            <a:endCxn id="8" idx="0"/>
          </p:cNvCxnSpPr>
          <p:nvPr/>
        </p:nvCxnSpPr>
        <p:spPr>
          <a:xfrm rot="5400000">
            <a:off x="6818510" y="2561119"/>
            <a:ext cx="628908" cy="78281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520" y="260648"/>
            <a:ext cx="6863664" cy="615553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ตั้งเป้าอะไรบ้าง</a:t>
            </a:r>
            <a:endParaRPr lang="en-US" sz="3600" b="1" dirty="0">
              <a:solidFill>
                <a:schemeClr val="bg1"/>
              </a:solidFill>
              <a:latin typeface="Browallia New" pitchFamily="34" charset="-34"/>
              <a:cs typeface="FreesiaUPC" pitchFamily="34" charset="-34"/>
            </a:endParaRPr>
          </a:p>
        </p:txBody>
      </p:sp>
      <p:cxnSp>
        <p:nvCxnSpPr>
          <p:cNvPr id="25" name="Straight Arrow Connector 24"/>
          <p:cNvCxnSpPr>
            <a:stCxn id="4" idx="2"/>
            <a:endCxn id="6" idx="0"/>
          </p:cNvCxnSpPr>
          <p:nvPr/>
        </p:nvCxnSpPr>
        <p:spPr>
          <a:xfrm>
            <a:off x="3155420" y="2638073"/>
            <a:ext cx="17800" cy="6289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3568" y="5028852"/>
            <a:ext cx="788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2400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เป้าหมายทั้งหมดมาจากวิสัยทัศน์ พันธกิจ และกลุ่มผู้ป่วยสำคัญขององค์กร</a:t>
            </a:r>
          </a:p>
          <a:p>
            <a:pPr marL="365125" indent="-365125"/>
            <a:r>
              <a:rPr lang="th-TH" sz="2400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 </a:t>
            </a:r>
            <a:r>
              <a:rPr lang="en-US" sz="2400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HA </a:t>
            </a:r>
            <a:r>
              <a:rPr lang="th-TH" sz="2400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มาช่วยเสริมให้เห็นเป้าหมายของระบบงานชัดเจนขึ้น และให้เห็นโอกาสพัฒนาในกระบวนการต่างๆ ที่ยังไม่สมบูรณ์</a:t>
            </a:r>
            <a:endParaRPr lang="en-US" sz="2400" dirty="0">
              <a:solidFill>
                <a:srgbClr val="0033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1931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642801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Cascading of Indicators</a:t>
            </a:r>
            <a:endParaRPr lang="th-TH" sz="4000" b="1" dirty="0">
              <a:solidFill>
                <a:srgbClr val="0033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543124" y="2046312"/>
            <a:ext cx="4876800" cy="3429000"/>
          </a:xfrm>
          <a:prstGeom prst="flowChartExtract">
            <a:avLst/>
          </a:prstGeom>
          <a:solidFill>
            <a:srgbClr val="0E49B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924124" y="2046312"/>
            <a:ext cx="4114800" cy="2895600"/>
          </a:xfrm>
          <a:prstGeom prst="flowChartExtract">
            <a:avLst/>
          </a:prstGeom>
          <a:solidFill>
            <a:srgbClr val="4198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33724" y="2030437"/>
            <a:ext cx="2895600" cy="2057400"/>
          </a:xfrm>
          <a:prstGeom prst="flowChartExtract">
            <a:avLst/>
          </a:prstGeom>
          <a:solidFill>
            <a:srgbClr val="3DB0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143324" y="2014562"/>
            <a:ext cx="1676400" cy="1219200"/>
          </a:xfrm>
          <a:prstGeom prst="flowChartExtract">
            <a:avLst/>
          </a:prstGeom>
          <a:solidFill>
            <a:srgbClr val="4CD06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94174" y="2551137"/>
            <a:ext cx="844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anose="02020603050405020304" pitchFamily="18" charset="0"/>
              </a:rPr>
              <a:t>Board </a:t>
            </a:r>
          </a:p>
          <a:p>
            <a:pPr algn="ctr"/>
            <a:r>
              <a:rPr lang="en-US" sz="1600" b="1">
                <a:latin typeface="Times New Roman" panose="02020603050405020304" pitchFamily="18" charset="0"/>
              </a:rPr>
              <a:t>&amp; CEO</a:t>
            </a:r>
            <a:endParaRPr lang="th-TH" sz="1600" b="1">
              <a:latin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76674" y="3494112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anose="02020603050405020304" pitchFamily="18" charset="0"/>
              </a:rPr>
              <a:t>Service Lines</a:t>
            </a:r>
            <a:endParaRPr lang="th-TH" sz="1600" b="1"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94062" y="4376762"/>
            <a:ext cx="2659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anose="02020603050405020304" pitchFamily="18" charset="0"/>
              </a:rPr>
              <a:t>Units, Wards &amp; Department</a:t>
            </a:r>
            <a:endParaRPr lang="th-TH" sz="1600" b="1"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381324" y="5046687"/>
            <a:ext cx="3052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anose="02020603050405020304" pitchFamily="18" charset="0"/>
              </a:rPr>
              <a:t>Care Givers, Patients &amp; Families</a:t>
            </a:r>
            <a:endParaRPr lang="th-TH" sz="1600" b="1">
              <a:latin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00324" y="2427312"/>
            <a:ext cx="1285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anose="02020603050405020304" pitchFamily="18" charset="0"/>
              </a:rPr>
              <a:t>Macro Level</a:t>
            </a:r>
            <a:endParaRPr lang="th-TH" sz="1600" b="1">
              <a:latin typeface="Times New Roman" panose="020206030504050203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93887" y="3417912"/>
            <a:ext cx="1173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anose="02020603050405020304" pitchFamily="18" charset="0"/>
              </a:rPr>
              <a:t>Meso Level</a:t>
            </a:r>
            <a:endParaRPr lang="th-TH" sz="1600" b="1">
              <a:latin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74749" y="4300562"/>
            <a:ext cx="1241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anose="02020603050405020304" pitchFamily="18" charset="0"/>
              </a:rPr>
              <a:t>Micro Level</a:t>
            </a:r>
            <a:endParaRPr lang="th-TH" sz="1600" b="1">
              <a:latin typeface="Times New Roman" panose="02020603050405020304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60649" y="2640037"/>
            <a:ext cx="1125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2000">
                <a:cs typeface="FreesiaUPC" panose="020B0604020202020204" pitchFamily="34" charset="-34"/>
              </a:rPr>
              <a:t>ระดับมหภาค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01736" y="4484712"/>
            <a:ext cx="1093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2000">
                <a:cs typeface="FreesiaUPC" panose="020B0604020202020204" pitchFamily="34" charset="-34"/>
              </a:rPr>
              <a:t>ระดับจุลภาค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238324" y="3630637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2000">
                <a:cs typeface="FreesiaUPC" panose="020B0604020202020204" pitchFamily="34" charset="-34"/>
              </a:rPr>
              <a:t>ระดับมัธยภาค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880049" y="3221062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429324" y="4087837"/>
            <a:ext cx="2743200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038924" y="4926037"/>
            <a:ext cx="2133600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4895924" y="1970112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7181924" y="1970112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6115124" y="2427312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5353124" y="3265512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6191324" y="3417912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7029524" y="3265512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5886524" y="417991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6496124" y="440851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7029524" y="417991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6343724" y="501811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6724724" y="532291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7181924" y="555151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7334324" y="501811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" name="AutoShape 32"/>
          <p:cNvCxnSpPr>
            <a:cxnSpLocks noChangeShapeType="1"/>
            <a:stCxn id="28" idx="6"/>
            <a:endCxn id="33" idx="1"/>
          </p:cNvCxnSpPr>
          <p:nvPr/>
        </p:nvCxnSpPr>
        <p:spPr bwMode="auto">
          <a:xfrm>
            <a:off x="6953324" y="4637112"/>
            <a:ext cx="4254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33"/>
          <p:cNvCxnSpPr>
            <a:cxnSpLocks noChangeShapeType="1"/>
            <a:stCxn id="28" idx="4"/>
            <a:endCxn id="31" idx="0"/>
          </p:cNvCxnSpPr>
          <p:nvPr/>
        </p:nvCxnSpPr>
        <p:spPr bwMode="auto">
          <a:xfrm>
            <a:off x="6724724" y="4865712"/>
            <a:ext cx="152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34"/>
          <p:cNvCxnSpPr>
            <a:cxnSpLocks noChangeShapeType="1"/>
            <a:stCxn id="28" idx="3"/>
            <a:endCxn id="30" idx="0"/>
          </p:cNvCxnSpPr>
          <p:nvPr/>
        </p:nvCxnSpPr>
        <p:spPr bwMode="auto">
          <a:xfrm flipH="1">
            <a:off x="6496124" y="4799037"/>
            <a:ext cx="66675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35"/>
          <p:cNvCxnSpPr>
            <a:cxnSpLocks noChangeShapeType="1"/>
            <a:stCxn id="28" idx="5"/>
            <a:endCxn id="32" idx="0"/>
          </p:cNvCxnSpPr>
          <p:nvPr/>
        </p:nvCxnSpPr>
        <p:spPr bwMode="auto">
          <a:xfrm>
            <a:off x="6886649" y="4799037"/>
            <a:ext cx="447675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36"/>
          <p:cNvCxnSpPr>
            <a:cxnSpLocks noChangeShapeType="1"/>
            <a:stCxn id="25" idx="4"/>
            <a:endCxn id="28" idx="0"/>
          </p:cNvCxnSpPr>
          <p:nvPr/>
        </p:nvCxnSpPr>
        <p:spPr bwMode="auto">
          <a:xfrm>
            <a:off x="6496124" y="4027512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37"/>
          <p:cNvCxnSpPr>
            <a:cxnSpLocks noChangeShapeType="1"/>
            <a:stCxn id="25" idx="5"/>
            <a:endCxn id="29" idx="1"/>
          </p:cNvCxnSpPr>
          <p:nvPr/>
        </p:nvCxnSpPr>
        <p:spPr bwMode="auto">
          <a:xfrm>
            <a:off x="6712024" y="3938612"/>
            <a:ext cx="3841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38"/>
          <p:cNvCxnSpPr>
            <a:cxnSpLocks noChangeShapeType="1"/>
            <a:stCxn id="25" idx="3"/>
            <a:endCxn id="27" idx="0"/>
          </p:cNvCxnSpPr>
          <p:nvPr/>
        </p:nvCxnSpPr>
        <p:spPr bwMode="auto">
          <a:xfrm flipH="1">
            <a:off x="6115124" y="3938612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39"/>
          <p:cNvCxnSpPr>
            <a:cxnSpLocks noChangeShapeType="1"/>
            <a:stCxn id="23" idx="4"/>
            <a:endCxn id="25" idx="0"/>
          </p:cNvCxnSpPr>
          <p:nvPr/>
        </p:nvCxnSpPr>
        <p:spPr bwMode="auto">
          <a:xfrm>
            <a:off x="6496124" y="3113112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5388049" y="1557362"/>
            <a:ext cx="2005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anose="02020603050405020304" pitchFamily="18" charset="0"/>
              </a:rPr>
              <a:t>Macro Level Metrics</a:t>
            </a:r>
            <a:endParaRPr lang="th-TH" sz="1600" b="1">
              <a:latin typeface="Times New Roman" panose="02020603050405020304" pitchFamily="18" charset="0"/>
            </a:endParaRP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6953324" y="5900762"/>
            <a:ext cx="1435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anose="02020603050405020304" pitchFamily="18" charset="0"/>
              </a:rPr>
              <a:t>Micro Metrics</a:t>
            </a:r>
            <a:endParaRPr lang="th-TH" sz="16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83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716211" y="997471"/>
            <a:ext cx="4876800" cy="1495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411411" y="2895600"/>
            <a:ext cx="54864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95536" y="4768850"/>
            <a:ext cx="57150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1021011" y="1607071"/>
            <a:ext cx="914400" cy="3048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1494086" y="3063875"/>
            <a:ext cx="838200" cy="228600"/>
          </a:xfrm>
          <a:prstGeom prst="flowChartInputOutpu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M</a:t>
            </a:r>
            <a:endParaRPr lang="th-TH" sz="1600" b="1">
              <a:solidFill>
                <a:schemeClr val="bg1"/>
              </a:solidFill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875086" y="3444875"/>
            <a:ext cx="838200" cy="228600"/>
          </a:xfrm>
          <a:prstGeom prst="flowChartInputOutpu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S</a:t>
            </a:r>
            <a:endParaRPr lang="th-TH" sz="1800" b="1">
              <a:solidFill>
                <a:schemeClr val="bg1"/>
              </a:solidFill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808286" y="3444875"/>
            <a:ext cx="838200" cy="2286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2941886" y="3444875"/>
            <a:ext cx="838200" cy="228600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accent2"/>
                </a:solidFill>
              </a:rPr>
              <a:t>I</a:t>
            </a:r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780086" y="3063875"/>
            <a:ext cx="838200" cy="228600"/>
          </a:xfrm>
          <a:prstGeom prst="flowChartInputOutpu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R</a:t>
            </a:r>
            <a:endParaRPr lang="th-TH" sz="1600" b="1">
              <a:solidFill>
                <a:schemeClr val="bg1"/>
              </a:solidFill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4999286" y="3444875"/>
            <a:ext cx="838200" cy="2286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747961" y="5502275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1433761" y="5486400"/>
            <a:ext cx="577850" cy="212725"/>
          </a:xfrm>
          <a:prstGeom prst="flowChartInputOutpu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2849811" y="5486400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3643561" y="5486400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5167561" y="5486400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3186361" y="5791200"/>
            <a:ext cx="577850" cy="212725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I1</a:t>
            </a:r>
            <a:endParaRPr lang="th-TH" sz="1800" b="1"/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3948361" y="5791200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2392611" y="5791200"/>
            <a:ext cx="577850" cy="212725"/>
          </a:xfrm>
          <a:prstGeom prst="flowChartInputOutpu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2729161" y="6111875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2621211" y="5105400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1662361" y="5807075"/>
            <a:ext cx="577850" cy="212725"/>
          </a:xfrm>
          <a:prstGeom prst="flowChartInputOutpu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4710361" y="5807075"/>
            <a:ext cx="577850" cy="212725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I3</a:t>
            </a:r>
            <a:endParaRPr lang="th-TH" sz="2000" b="1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4862761" y="5105400"/>
            <a:ext cx="577850" cy="212725"/>
          </a:xfrm>
          <a:prstGeom prst="flowChartInputOutpu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1097211" y="5105400"/>
            <a:ext cx="577850" cy="212725"/>
          </a:xfrm>
          <a:prstGeom prst="flowChartInputOutpu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1021011" y="5807075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3535611" y="6111875"/>
            <a:ext cx="577850" cy="212725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I2</a:t>
            </a:r>
            <a:endParaRPr lang="th-TH" sz="1800" b="1"/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2164011" y="1607071"/>
            <a:ext cx="914400" cy="304800"/>
          </a:xfrm>
          <a:prstGeom prst="flowChartInputOutpu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3230811" y="1607071"/>
            <a:ext cx="914400" cy="3048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4450011" y="1607071"/>
            <a:ext cx="914400" cy="3048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2849811" y="1149871"/>
            <a:ext cx="914400" cy="3048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1783011" y="1149871"/>
            <a:ext cx="914400" cy="3048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37" name="AutoShape 33"/>
          <p:cNvCxnSpPr>
            <a:cxnSpLocks noChangeShapeType="1"/>
            <a:stCxn id="21532" idx="3"/>
            <a:endCxn id="21511" idx="1"/>
          </p:cNvCxnSpPr>
          <p:nvPr/>
        </p:nvCxnSpPr>
        <p:spPr bwMode="auto">
          <a:xfrm flipH="1">
            <a:off x="2294186" y="1911871"/>
            <a:ext cx="235585" cy="15330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8" name="AutoShape 34"/>
          <p:cNvCxnSpPr>
            <a:cxnSpLocks noChangeShapeType="1"/>
            <a:stCxn id="21532" idx="3"/>
            <a:endCxn id="21513" idx="0"/>
          </p:cNvCxnSpPr>
          <p:nvPr/>
        </p:nvCxnSpPr>
        <p:spPr bwMode="auto">
          <a:xfrm>
            <a:off x="2529771" y="1911871"/>
            <a:ext cx="915035" cy="15330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AutoShape 35"/>
          <p:cNvCxnSpPr>
            <a:cxnSpLocks noChangeShapeType="1"/>
            <a:stCxn id="21532" idx="3"/>
            <a:endCxn id="21510" idx="0"/>
          </p:cNvCxnSpPr>
          <p:nvPr/>
        </p:nvCxnSpPr>
        <p:spPr bwMode="auto">
          <a:xfrm flipH="1">
            <a:off x="1997006" y="1911871"/>
            <a:ext cx="532765" cy="11520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AutoShape 36"/>
          <p:cNvCxnSpPr>
            <a:cxnSpLocks noChangeShapeType="1"/>
            <a:stCxn id="21532" idx="3"/>
            <a:endCxn id="21514" idx="0"/>
          </p:cNvCxnSpPr>
          <p:nvPr/>
        </p:nvCxnSpPr>
        <p:spPr bwMode="auto">
          <a:xfrm>
            <a:off x="2529771" y="1911871"/>
            <a:ext cx="1753235" cy="11520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2621211" y="2064271"/>
            <a:ext cx="914400" cy="3048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2560886" y="3063875"/>
            <a:ext cx="838200" cy="2286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43" name="AutoShape 39"/>
          <p:cNvCxnSpPr>
            <a:cxnSpLocks noChangeShapeType="1"/>
            <a:stCxn id="21513" idx="3"/>
            <a:endCxn id="21531" idx="1"/>
          </p:cNvCxnSpPr>
          <p:nvPr/>
        </p:nvCxnSpPr>
        <p:spPr bwMode="auto">
          <a:xfrm>
            <a:off x="3275261" y="3673475"/>
            <a:ext cx="549275" cy="2438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4" name="AutoShape 40"/>
          <p:cNvCxnSpPr>
            <a:cxnSpLocks noChangeShapeType="1"/>
            <a:stCxn id="21513" idx="3"/>
            <a:endCxn id="21521" idx="1"/>
          </p:cNvCxnSpPr>
          <p:nvPr/>
        </p:nvCxnSpPr>
        <p:spPr bwMode="auto">
          <a:xfrm>
            <a:off x="3275261" y="3673475"/>
            <a:ext cx="200025" cy="2117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5" name="AutoShape 41"/>
          <p:cNvCxnSpPr>
            <a:cxnSpLocks noChangeShapeType="1"/>
            <a:stCxn id="21513" idx="3"/>
            <a:endCxn id="21527" idx="1"/>
          </p:cNvCxnSpPr>
          <p:nvPr/>
        </p:nvCxnSpPr>
        <p:spPr bwMode="auto">
          <a:xfrm>
            <a:off x="3275261" y="3673475"/>
            <a:ext cx="1724025" cy="213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6" name="AutoShape 42"/>
          <p:cNvCxnSpPr>
            <a:cxnSpLocks noChangeShapeType="1"/>
            <a:stCxn id="21514" idx="4"/>
            <a:endCxn id="21528" idx="0"/>
          </p:cNvCxnSpPr>
          <p:nvPr/>
        </p:nvCxnSpPr>
        <p:spPr bwMode="auto">
          <a:xfrm>
            <a:off x="4199186" y="3292475"/>
            <a:ext cx="1009650" cy="181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7" name="AutoShape 43"/>
          <p:cNvCxnSpPr>
            <a:cxnSpLocks noChangeShapeType="1"/>
            <a:stCxn id="21514" idx="4"/>
            <a:endCxn id="21557" idx="0"/>
          </p:cNvCxnSpPr>
          <p:nvPr/>
        </p:nvCxnSpPr>
        <p:spPr bwMode="auto">
          <a:xfrm>
            <a:off x="4199186" y="3292475"/>
            <a:ext cx="247650" cy="181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8" name="AutoShape 44"/>
          <p:cNvCxnSpPr>
            <a:cxnSpLocks noChangeShapeType="1"/>
            <a:stCxn id="21511" idx="4"/>
            <a:endCxn id="21526" idx="0"/>
          </p:cNvCxnSpPr>
          <p:nvPr/>
        </p:nvCxnSpPr>
        <p:spPr bwMode="auto">
          <a:xfrm flipH="1">
            <a:off x="2008436" y="3673475"/>
            <a:ext cx="285750" cy="213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9" name="AutoShape 45"/>
          <p:cNvCxnSpPr>
            <a:cxnSpLocks noChangeShapeType="1"/>
            <a:stCxn id="21511" idx="4"/>
            <a:endCxn id="21523" idx="1"/>
          </p:cNvCxnSpPr>
          <p:nvPr/>
        </p:nvCxnSpPr>
        <p:spPr bwMode="auto">
          <a:xfrm>
            <a:off x="2294186" y="3673475"/>
            <a:ext cx="387350" cy="2117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50" name="AutoShape 46"/>
          <p:cNvCxnSpPr>
            <a:cxnSpLocks noChangeShapeType="1"/>
            <a:stCxn id="21510" idx="3"/>
            <a:endCxn id="21529" idx="0"/>
          </p:cNvCxnSpPr>
          <p:nvPr/>
        </p:nvCxnSpPr>
        <p:spPr bwMode="auto">
          <a:xfrm flipH="1">
            <a:off x="1443286" y="3292475"/>
            <a:ext cx="384175" cy="181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51" name="AutoShape 47"/>
          <p:cNvCxnSpPr>
            <a:cxnSpLocks noChangeShapeType="1"/>
            <a:stCxn id="21510" idx="3"/>
            <a:endCxn id="21517" idx="0"/>
          </p:cNvCxnSpPr>
          <p:nvPr/>
        </p:nvCxnSpPr>
        <p:spPr bwMode="auto">
          <a:xfrm flipH="1">
            <a:off x="1779836" y="3292475"/>
            <a:ext cx="47625" cy="2193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52" name="AutoShape 48"/>
          <p:cNvSpPr>
            <a:spLocks noChangeArrowheads="1"/>
          </p:cNvSpPr>
          <p:nvPr/>
        </p:nvSpPr>
        <p:spPr bwMode="auto">
          <a:xfrm>
            <a:off x="2103686" y="3825875"/>
            <a:ext cx="838200" cy="2286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AutoShape 49"/>
          <p:cNvSpPr>
            <a:spLocks noChangeArrowheads="1"/>
          </p:cNvSpPr>
          <p:nvPr/>
        </p:nvSpPr>
        <p:spPr bwMode="auto">
          <a:xfrm>
            <a:off x="4008686" y="3444875"/>
            <a:ext cx="838200" cy="2286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AutoShape 50"/>
          <p:cNvSpPr>
            <a:spLocks noChangeArrowheads="1"/>
          </p:cNvSpPr>
          <p:nvPr/>
        </p:nvSpPr>
        <p:spPr bwMode="auto">
          <a:xfrm>
            <a:off x="3399086" y="3825875"/>
            <a:ext cx="838200" cy="2286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AutoShape 51"/>
          <p:cNvSpPr>
            <a:spLocks noChangeArrowheads="1"/>
          </p:cNvSpPr>
          <p:nvPr/>
        </p:nvSpPr>
        <p:spPr bwMode="auto">
          <a:xfrm>
            <a:off x="2119561" y="5486400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AutoShape 52"/>
          <p:cNvSpPr>
            <a:spLocks noChangeArrowheads="1"/>
          </p:cNvSpPr>
          <p:nvPr/>
        </p:nvSpPr>
        <p:spPr bwMode="auto">
          <a:xfrm>
            <a:off x="3383211" y="5105400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AutoShape 53"/>
          <p:cNvSpPr>
            <a:spLocks noChangeArrowheads="1"/>
          </p:cNvSpPr>
          <p:nvPr/>
        </p:nvSpPr>
        <p:spPr bwMode="auto">
          <a:xfrm>
            <a:off x="4100761" y="5105400"/>
            <a:ext cx="577850" cy="212725"/>
          </a:xfrm>
          <a:prstGeom prst="flowChartInputOutpu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AutoShape 54"/>
          <p:cNvSpPr>
            <a:spLocks noChangeArrowheads="1"/>
          </p:cNvSpPr>
          <p:nvPr/>
        </p:nvSpPr>
        <p:spPr bwMode="auto">
          <a:xfrm>
            <a:off x="1859211" y="5105400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AutoShape 55"/>
          <p:cNvSpPr>
            <a:spLocks noChangeArrowheads="1"/>
          </p:cNvSpPr>
          <p:nvPr/>
        </p:nvSpPr>
        <p:spPr bwMode="auto">
          <a:xfrm>
            <a:off x="4405561" y="5486400"/>
            <a:ext cx="577850" cy="212725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6099174" y="1628800"/>
            <a:ext cx="211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AE/1000 patient days</a:t>
            </a:r>
            <a:endParaRPr lang="th-TH" sz="1600" dirty="0"/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6099174" y="3007097"/>
            <a:ext cx="30813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 = Medication related event</a:t>
            </a:r>
          </a:p>
          <a:p>
            <a:r>
              <a:rPr lang="en-US" sz="1600" dirty="0"/>
              <a:t>I = Hospital Associated Infection</a:t>
            </a:r>
          </a:p>
          <a:p>
            <a:r>
              <a:rPr lang="en-US" sz="1600" dirty="0"/>
              <a:t>S = Surgery related AE</a:t>
            </a:r>
          </a:p>
          <a:p>
            <a:r>
              <a:rPr lang="en-US" sz="1600" dirty="0"/>
              <a:t>R = Delayed response</a:t>
            </a:r>
            <a:endParaRPr lang="th-TH" sz="1600" dirty="0"/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6077199" y="4869160"/>
            <a:ext cx="28003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 = Medication related event</a:t>
            </a:r>
          </a:p>
          <a:p>
            <a:r>
              <a:rPr lang="en-US" sz="1600" dirty="0"/>
              <a:t>I1 = VAP</a:t>
            </a:r>
          </a:p>
          <a:p>
            <a:r>
              <a:rPr lang="en-US" sz="1600" dirty="0"/>
              <a:t>I2 = SSI</a:t>
            </a:r>
          </a:p>
          <a:p>
            <a:r>
              <a:rPr lang="en-US" sz="1600" dirty="0"/>
              <a:t>I3 = BSI</a:t>
            </a:r>
          </a:p>
          <a:p>
            <a:r>
              <a:rPr lang="en-US" sz="1600" dirty="0"/>
              <a:t>S = Surgery related AE</a:t>
            </a:r>
          </a:p>
          <a:p>
            <a:r>
              <a:rPr lang="en-US" sz="1600" dirty="0"/>
              <a:t>R = Delayed response</a:t>
            </a:r>
            <a:endParaRPr lang="th-TH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35496" y="44624"/>
            <a:ext cx="642801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Alignment of Patient Safety Indicators</a:t>
            </a:r>
            <a:endParaRPr lang="th-TH" sz="4000" b="1" dirty="0">
              <a:solidFill>
                <a:srgbClr val="0033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9521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13250"/>
          <a:stretch/>
        </p:blipFill>
        <p:spPr>
          <a:xfrm>
            <a:off x="0" y="1484784"/>
            <a:ext cx="9144000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Control Chart</a:t>
            </a:r>
          </a:p>
        </p:txBody>
      </p:sp>
    </p:spTree>
    <p:extLst>
      <p:ext uri="{BB962C8B-B14F-4D97-AF65-F5344CB8AC3E}">
        <p14:creationId xmlns:p14="http://schemas.microsoft.com/office/powerpoint/2010/main" val="452161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780928"/>
            <a:ext cx="6840760" cy="1077218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lnSpc>
                <a:spcPct val="80000"/>
              </a:lnSpc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รายงานการประเมินตนเอง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0" lvl="2" algn="ctr">
              <a:lnSpc>
                <a:spcPct val="8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SAR (Self-assessment Report)</a:t>
            </a:r>
          </a:p>
        </p:txBody>
      </p:sp>
    </p:spTree>
    <p:extLst>
      <p:ext uri="{BB962C8B-B14F-4D97-AF65-F5344CB8AC3E}">
        <p14:creationId xmlns:p14="http://schemas.microsoft.com/office/powerpoint/2010/main" val="566051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3833" y="279400"/>
            <a:ext cx="5540375" cy="58477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เป้าหมายของการเขียน </a:t>
            </a:r>
            <a:r>
              <a:rPr lang="en-US" altLang="th-TH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SAR</a:t>
            </a:r>
            <a:endParaRPr lang="en-US" altLang="th-TH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5" y="1571308"/>
            <a:ext cx="7632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เพื่อสร้างการเรียนรู้ในองค์กร</a:t>
            </a:r>
          </a:p>
          <a:p>
            <a:pPr marL="796925" lvl="1" indent="-280988">
              <a:buFont typeface="Arial" panose="020B0604020202020204" pitchFamily="34" charset="0"/>
              <a:buChar char="•"/>
            </a:pP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ทีมงานสรุปบทเรียน ความสำเร็จ ความล้มเหลวในการทำงาน</a:t>
            </a:r>
          </a:p>
          <a:p>
            <a:pPr marL="796925" lvl="1" indent="-280988">
              <a:buFont typeface="Arial" panose="020B0604020202020204" pitchFamily="34" charset="0"/>
              <a:buChar char="•"/>
            </a:pP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ทีมงานตรวจสอบความสมบูรณ์ของการพัฒนา</a:t>
            </a:r>
          </a:p>
          <a:p>
            <a:pPr marL="796925" lvl="1" indent="-280988">
              <a:buFont typeface="Arial" panose="020B0604020202020204" pitchFamily="34" charset="0"/>
              <a:buChar char="•"/>
            </a:pP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สร้างการเรียนรู้กับหน่วยงานอื่นและกับผู้บริหาร</a:t>
            </a:r>
          </a:p>
          <a:p>
            <a:pPr marL="514350" indent="-514350">
              <a:buAutoNum type="arabicPeriod"/>
            </a:pPr>
            <a:r>
              <a:rPr lang="th-TH" sz="32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เพื่อสื่อสารกับผู้เยี่ยมสำรวจของ สรพ.</a:t>
            </a:r>
          </a:p>
          <a:p>
            <a:pPr marL="514350" indent="-514350">
              <a:buAutoNum type="arabicPeriod"/>
            </a:pPr>
            <a:r>
              <a:rPr lang="th-TH" sz="32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เพื่อเป็นฐานข้อมูลสำหรับการต่อยอดและขยายผล</a:t>
            </a:r>
          </a:p>
        </p:txBody>
      </p:sp>
    </p:spTree>
    <p:extLst>
      <p:ext uri="{BB962C8B-B14F-4D97-AF65-F5344CB8AC3E}">
        <p14:creationId xmlns:p14="http://schemas.microsoft.com/office/powerpoint/2010/main" val="372279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259632" y="1685032"/>
          <a:ext cx="716280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260648"/>
            <a:ext cx="6696744" cy="1200329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องค์กรที่ปฏิบัติตามมาตรฐาน </a:t>
            </a:r>
            <a:r>
              <a:rPr lang="en-US" sz="36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HA </a:t>
            </a:r>
            <a:r>
              <a:rPr lang="th-TH" sz="36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อย่างเต็มที่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จะเป็นองค์กรในฝัน นำสู่ระบบสุขภาพในฝัน</a:t>
            </a:r>
            <a:endParaRPr lang="en-US" sz="3600" b="1" dirty="0">
              <a:solidFill>
                <a:schemeClr val="bg1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485338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Organization agility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218908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Embed learning into the way we operate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349328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Effective RMS</a:t>
            </a:r>
          </a:p>
          <a:p>
            <a:pPr algn="ctr"/>
            <a:r>
              <a:rPr lang="en-US" sz="2400" dirty="0"/>
              <a:t>Safety mindset, mindfulness, &amp; culture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13159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Performance driven</a:t>
            </a:r>
          </a:p>
          <a:p>
            <a:pPr algn="ctr"/>
            <a:r>
              <a:rPr lang="en-US" sz="2400" dirty="0"/>
              <a:t>System approach</a:t>
            </a:r>
          </a:p>
          <a:p>
            <a:pPr algn="ctr"/>
            <a:r>
              <a:rPr lang="en-US" sz="2400" dirty="0"/>
              <a:t>Core values </a:t>
            </a:r>
          </a:p>
          <a:p>
            <a:pPr algn="ctr"/>
            <a:r>
              <a:rPr lang="en-US" sz="2400" dirty="0"/>
              <a:t>CQI</a:t>
            </a:r>
          </a:p>
        </p:txBody>
      </p:sp>
    </p:spTree>
    <p:extLst>
      <p:ext uri="{BB962C8B-B14F-4D97-AF65-F5344CB8AC3E}">
        <p14:creationId xmlns:p14="http://schemas.microsoft.com/office/powerpoint/2010/main" val="13962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BE7E7-4019-48A8-84FD-40227D268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88C9AA-2C14-41DD-8ECE-44DF1C482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1C7E41-7F41-4E74-B97D-B108ED27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D98F1D-BCF5-4C4B-8DBB-DB69B0F4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024" y="1340768"/>
            <a:ext cx="8748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ส่วนที่ 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ตัวชี้วัด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รพ.มีสิทธิที่จะกำหนดตัวชี้วัดที่เกี่ยวข้องในมาตรฐานแต่ละบทได้เอง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ควรนำเสนอข้อมูลครอบคลุมช่วงเวลาทั้งหมดที่เคยเก็บข้อมูลไว้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รูปแบบการนำเสนอ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ควรนำเสนอข้อมูลสรุปในรูปแบบตารางในส่วนต้นของแต่ละมาตรฐาน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เลือกข้อมูลบางตัวมานำเสนอเป็น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run chart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control chart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พร้อม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annotation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สรุปเหตุการณ์หรือ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intervention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ในกราฟให้มากที่สุด โดยไม่ต้องอธิบายซ้ำใน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text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ยกเว้นเป็นการวิเคราะห์ข้อมูลเพิ่มเติม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188640"/>
            <a:ext cx="468052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รายงานการประเมินตนเอง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4331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954269"/>
            <a:ext cx="8927976" cy="564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lnSpc>
                <a:spcPct val="90000"/>
              </a:lnSpc>
            </a:pP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ส่วนที่ 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การปฏิบัติตามมาตรฐาน</a:t>
            </a:r>
          </a:p>
          <a:p>
            <a:pPr marL="5715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Purpose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ระบุเป้าหมาย (ของมาตรฐานหรือของการพัฒนา)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10287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ระบุที่มาประกอบโดยใช้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risk-based thinking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แสดงให้เห็นการวิเคราะห์โจทย์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ความเสี่ยง/ปัญหา และโอกาสพัฒนาที่สำคัญของ รพ.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Process</a:t>
            </a:r>
          </a:p>
          <a:p>
            <a:pPr marL="10287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แสดงให้เห็นว่ากระบวนการทำงานได้รับการออกแบบอย่างเหมาะสม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(good design)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หรือมีการเปลี่ยนแปลงหรือปรับปรุงระบบงานที่เกิดขึ้น หรือมี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good practice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ที่ใช้ต่อเนื่อง</a:t>
            </a:r>
          </a:p>
          <a:p>
            <a:pPr marL="10287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นำเสนอข้อมูลที่ยืนยันการปฏิบัติ</a:t>
            </a:r>
          </a:p>
          <a:p>
            <a:pPr marL="1195388" lvl="2" indent="-2809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ข้อมูลเชิงปริมาณที่องค์กรนำเสนอ เช่น ความถี่ ความครอบคลุมของกิจกรรม</a:t>
            </a:r>
          </a:p>
          <a:p>
            <a:pPr marL="1195388" lvl="2" indent="-2809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ข้อมูลเชิงคุณภาพที่องค์กรนำเสนอ เช่น เนื้อหาในกิจกรรมต่างๆ</a:t>
            </a:r>
          </a:p>
          <a:p>
            <a:pPr marL="1195388" lvl="2" indent="-2809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กิจกรรมต่างๆ ที่ทำให้เห็นความมุ่งมั่นในการปฏิบัติ เช่น การฝึกอบรม, การ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monitor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, การปรับปรุงต่อเนื่อง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88640"/>
            <a:ext cx="468052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รายงานการประเมินตนเอง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1566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024" y="1196752"/>
            <a:ext cx="8927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ส่วนที่ 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การปฏิบัติตามมาตรฐาน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Performance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นำเสนอข้อมูลที่เป็น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feedback loop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และการนำข้อมูลมาใช้ประโยชน์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(Study &amp; Act)</a:t>
            </a:r>
            <a:endParaRPr lang="th-TH" sz="3200" b="1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เสียงสะท้อนจากผู้รับผลงานและผู้เกี่ยวข้องอื่นๆ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Rapid assessment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KPI</a:t>
            </a:r>
            <a:endParaRPr lang="th-TH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88640"/>
            <a:ext cx="468052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รายงานการประเมินตนเอง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4544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468052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รายงานการประเมินตนเอง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24" y="1340768"/>
            <a:ext cx="8748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ส่วนที่ 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แผนการพัฒนาต่อเนื่องในช่วง 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1-2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ปีข้างหน้า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ตามโจทย์/ความเสี่ยง/ปัญหาที่ยังเหลืออยู่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ตามกลยุทธ์เพื่อความสำเร็จขององค์กรในอนาคต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ตาม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scoring guideline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เพื่อยกระดับ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maturity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ของระบบงาน หรือการขยายผลในองค์กร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ตามผลการทำ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rapid assessment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และเสียงสะท้อนของผู้เกี่ยวข้อง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ตามผลการใช้เครื่องมือประเมินระบบงานและเครื่องมือประเมินองค์กรต่างๆ ที่ รพ.เห็นว่าเหมาะสม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0097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6696744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ทำแฟ้มสะสมผลงานเพื่อช่วยเขียน </a:t>
            </a:r>
            <a:r>
              <a:rPr lang="en-US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096" y="1124744"/>
            <a:ext cx="72362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ตั้งโครงแต่เริ่มต้น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ทุกหัวข้อในมาตรฐานที่รับผิดชอบ</a:t>
            </a:r>
          </a:p>
          <a:p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Update 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ข้อมูลอย่างสม่ำเสมอ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ทุกครั้งที่มีการสรุปผลงานแต่ละเรื่อง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อย่างน้อยปีละครั้ง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ถือโอกาสวิเคราะห์และเรียนรู้จากข้อมูลที่ใช้ติดตาม</a:t>
            </a:r>
          </a:p>
          <a:p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ครอบคลุม </a:t>
            </a:r>
            <a:r>
              <a:rPr lang="en-US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3P</a:t>
            </a:r>
            <a:endParaRPr lang="th-TH" sz="3200" b="1" dirty="0">
              <a:solidFill>
                <a:srgbClr val="0033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ที่มาของปัญหาและเป้าหมาย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การปรับปรุงกระบวนการที่เกิดขึ้น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ผลลัพธ์ที่เปลี่ยนแปลงไป</a:t>
            </a:r>
          </a:p>
          <a:p>
            <a:endParaRPr lang="th-TH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167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ที่มาของการปรับปรุงมาตรฐาน </a:t>
            </a:r>
            <a:r>
              <a:rPr lang="en-US" sz="40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HA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32168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3200" b="1" dirty="0">
                <a:solidFill>
                  <a:srgbClr val="0033CC"/>
                </a:solidFill>
              </a:rPr>
              <a:t>HA Standards 2006 (2549)</a:t>
            </a:r>
            <a:endParaRPr lang="th-TH" sz="3200" b="1" dirty="0">
              <a:solidFill>
                <a:srgbClr val="0033CC"/>
              </a:solidFill>
            </a:endParaRPr>
          </a:p>
          <a:p>
            <a:pPr marL="365125" indent="-365125"/>
            <a:r>
              <a:rPr lang="th-TH" sz="320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บูรณาการมาตรฐาน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HA, HPH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และเกณฑ์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TQA/MBNQA</a:t>
            </a:r>
            <a:endParaRPr lang="th-TH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</a:rPr>
              <a:t>Users</a:t>
            </a:r>
            <a:endParaRPr lang="th-TH" sz="3200" b="1" dirty="0">
              <a:solidFill>
                <a:srgbClr val="0033CC"/>
              </a:solidFill>
            </a:endParaRPr>
          </a:p>
          <a:p>
            <a:pPr marL="365125" indent="-365125"/>
            <a:r>
              <a:rPr lang="th-TH" sz="320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ผู้ใช้สะท้อนให้ทราบถึงประโยชน์และปัญหาในการใช้</a:t>
            </a: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</a:rPr>
              <a:t>Professional Organization</a:t>
            </a:r>
            <a:endParaRPr lang="th-TH" sz="3200" b="1" dirty="0">
              <a:solidFill>
                <a:srgbClr val="0033CC"/>
              </a:solidFill>
            </a:endParaRPr>
          </a:p>
          <a:p>
            <a:pPr marL="365125" indent="-365125"/>
            <a:r>
              <a:rPr lang="th-TH" sz="320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องค์กรวิชาชีพสะท้อนให้เห็นความรู้ใหม่ๆ ที่เกิดขึ้น</a:t>
            </a:r>
          </a:p>
          <a:p>
            <a:pPr marL="365125" indent="-365125"/>
            <a:r>
              <a:rPr lang="en-US" sz="3200" b="1" dirty="0">
                <a:solidFill>
                  <a:srgbClr val="0033CC"/>
                </a:solidFill>
              </a:rPr>
              <a:t>MBNQA</a:t>
            </a:r>
            <a:endParaRPr lang="th-TH" sz="3200" b="1" dirty="0">
              <a:solidFill>
                <a:srgbClr val="0033CC"/>
              </a:solidFill>
            </a:endParaRPr>
          </a:p>
          <a:p>
            <a:pPr marL="365125" indent="-365125"/>
            <a:r>
              <a:rPr lang="th-TH" sz="320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มีการปรับปรุงข้อกำหนดทุก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 และ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TQA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ปรับตามเช่นกัน</a:t>
            </a:r>
          </a:p>
          <a:p>
            <a:pPr marL="365125" indent="-365125"/>
            <a:r>
              <a:rPr lang="en-US" sz="3200" b="1" dirty="0" err="1">
                <a:solidFill>
                  <a:srgbClr val="0033CC"/>
                </a:solidFill>
              </a:rPr>
              <a:t>ISQua</a:t>
            </a:r>
            <a:endParaRPr lang="th-TH" sz="3200" b="1" dirty="0">
              <a:solidFill>
                <a:srgbClr val="0033CC"/>
              </a:solidFill>
            </a:endParaRPr>
          </a:p>
          <a:p>
            <a:pPr marL="365125" indent="-365125"/>
            <a:r>
              <a:rPr lang="th-TH" sz="3200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ให้การรับรองมาตรฐาน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HA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ว่าเป็นไปตามหลักสากล มีอายุรับรองทุก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4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 ในปี 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2016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มีการปรับปรุงเพิ่มเติมข้อกำหนด</a:t>
            </a:r>
            <a:endParaRPr lang="th-TH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0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912" y="2315170"/>
            <a:ext cx="4495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6272" y="333970"/>
            <a:ext cx="6159057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Key Characteristics of the Healthcare Criteria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for Performance Excellence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04112" y="2162770"/>
            <a:ext cx="2446338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anose="030F0702030302020204" pitchFamily="66" charset="0"/>
              </a:rPr>
              <a:t>Focus on result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Use composite score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-&gt; ensure balance 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of strategies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94312" y="3610570"/>
            <a:ext cx="152400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1912" y="1476970"/>
            <a:ext cx="1905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anose="030F0702030302020204" pitchFamily="66" charset="0"/>
              </a:rPr>
              <a:t>Nonprescriptive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&amp; adaptable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3212108"/>
            <a:ext cx="1400175" cy="14652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anose="030F0702030302020204" pitchFamily="66" charset="0"/>
              </a:rPr>
              <a:t>Complex 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leadership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Structure: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Admin &amp; 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Healthcare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6337" y="5515570"/>
            <a:ext cx="1765300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anose="030F0702030302020204" pitchFamily="66" charset="0"/>
              </a:rPr>
              <a:t>Patients as 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key customers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10212" y="5667970"/>
            <a:ext cx="3330575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anose="030F0702030302020204" pitchFamily="66" charset="0"/>
              </a:rPr>
              <a:t>Healthcare service delivery 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as key processes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51725" y="4172545"/>
            <a:ext cx="2490787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anose="030F0702030302020204" pitchFamily="66" charset="0"/>
              </a:rPr>
              <a:t>Goal alignment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Measures -&gt; deploy 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overall requirement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Learning: PDCA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456112" y="1400770"/>
            <a:ext cx="3914775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anose="030F0702030302020204" pitchFamily="66" charset="0"/>
              </a:rPr>
              <a:t>Diagnostic assessment -&gt; Actions</a:t>
            </a:r>
          </a:p>
          <a:p>
            <a:r>
              <a:rPr lang="en-US" sz="1800" b="1">
                <a:latin typeface="Comic Sans MS" panose="030F0702030302020204" pitchFamily="66" charset="0"/>
              </a:rPr>
              <a:t> -&gt; Performance improvement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313112" y="4601170"/>
            <a:ext cx="1295400" cy="9144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5208712" y="4524970"/>
            <a:ext cx="838200" cy="12192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6199312" y="2772370"/>
            <a:ext cx="304800" cy="7620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627312" y="391537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6123112" y="4296370"/>
            <a:ext cx="304800" cy="3048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6199312" y="4753570"/>
            <a:ext cx="228600" cy="2286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4370512" y="3686770"/>
            <a:ext cx="2057400" cy="10668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6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01216" y="2856696"/>
          <a:ext cx="8147248" cy="3596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6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Standard</a:t>
                      </a:r>
                      <a:endParaRPr lang="en-US" sz="3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Organization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Training</a:t>
                      </a:r>
                      <a:endParaRPr lang="en-US" sz="3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 Indonesia 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2015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 Malaysia 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2012/2016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2012/2016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2012/2016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 Thailand 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2010/2014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2013/2017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2016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 India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2012/2016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2012/2016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 Japan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2013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2013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 Korea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2012/2016</a:t>
                      </a: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2015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 Taiwan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2014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 DNV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 JCI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260648"/>
            <a:ext cx="6863664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ISQua</a:t>
            </a:r>
            <a:r>
              <a:rPr lang="en-US" sz="36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 Accreditation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7016"/>
            <a:ext cx="4283968" cy="17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53138" y="4102398"/>
            <a:ext cx="2840037" cy="270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5088" y="380499"/>
            <a:ext cx="4957762" cy="27574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124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48263" y="380499"/>
            <a:ext cx="3967162" cy="2768599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12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77938" y="3260819"/>
            <a:ext cx="4630737" cy="3543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126" name="Text Box 20"/>
          <p:cNvSpPr txBox="1">
            <a:spLocks noChangeArrowheads="1"/>
          </p:cNvSpPr>
          <p:nvPr/>
        </p:nvSpPr>
        <p:spPr bwMode="auto">
          <a:xfrm>
            <a:off x="1384300" y="3820914"/>
            <a:ext cx="4340225" cy="25930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II-1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การบริหารความเสี่ยง ความปลอดภัย และคุณภาพ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II-2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การกำกับดูแลด้านวิชาชีพ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II-3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สิ่งแวดล้อมในการดูแลผู้ป่วย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II-4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การป้องกันและควบคุมการติดเชื้อ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II-5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ระบบเวชระเบียน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II-6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ระบบการจัดการด้านยา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II-7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การตรวจทดสอบเพื่อการวินิจฉัยโรคฯ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II–8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การเฝ้าระวังโรคและภัยสุขภาพ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II–9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การทำงานกับชุมชน </a:t>
            </a:r>
          </a:p>
        </p:txBody>
      </p:sp>
      <p:sp>
        <p:nvSpPr>
          <p:cNvPr id="5127" name="Text Box 21"/>
          <p:cNvSpPr txBox="1">
            <a:spLocks noChangeArrowheads="1"/>
          </p:cNvSpPr>
          <p:nvPr/>
        </p:nvSpPr>
        <p:spPr bwMode="auto">
          <a:xfrm>
            <a:off x="6205538" y="4927898"/>
            <a:ext cx="2622834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III-1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การเข้าถึงและเข้ารับบริการ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III-2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การประเมินผู้ป่วย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III-3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การวางแผน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III-4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การดูแลผู้ป่วย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III-5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การให้ข้อมูลและเสริมพลัง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III-6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การดูแลต่อเนื่อง</a:t>
            </a:r>
          </a:p>
        </p:txBody>
      </p:sp>
      <p:sp>
        <p:nvSpPr>
          <p:cNvPr id="5128" name="Text 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372200" y="1007819"/>
            <a:ext cx="2549525" cy="206210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IV-1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ผลด้าน</a:t>
            </a:r>
            <a:r>
              <a:rPr lang="th-TH" altLang="en-US" sz="2000" b="1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การดูแลสุขภาพ</a:t>
            </a:r>
            <a:endParaRPr lang="en-US" altLang="en-US" sz="2000" b="1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IV-2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ผลด้านการมุ่งเน้นผู้ป่วยและผู้รับผลงาน</a:t>
            </a:r>
            <a:endParaRPr lang="en-US" altLang="en-US" sz="2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IV-3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ผลด้าน</a:t>
            </a:r>
            <a:r>
              <a:rPr lang="th-TH" altLang="en-US" sz="2000" b="1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กำลังคน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IV-4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ผลด้านการนำ</a:t>
            </a:r>
            <a:endParaRPr lang="en-US" altLang="en-US" sz="2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IV-5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ผลด้าน</a:t>
            </a:r>
            <a:r>
              <a:rPr lang="th-TH" altLang="en-US" sz="2000" b="1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ประสิทธิผลของกระบวนการทำงานสำคัญ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IV-6 </a:t>
            </a: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ผลด้านการเงิน</a:t>
            </a:r>
          </a:p>
        </p:txBody>
      </p:sp>
      <p:sp>
        <p:nvSpPr>
          <p:cNvPr id="5129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2375" y="4191298"/>
            <a:ext cx="2398713" cy="647700"/>
          </a:xfrm>
          <a:prstGeom prst="actionButtonBlank">
            <a:avLst/>
          </a:prstGeom>
          <a:solidFill>
            <a:srgbClr val="9900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en-US" sz="2400" b="1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altLang="en-US" sz="2400" b="1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III</a:t>
            </a:r>
            <a:r>
              <a:rPr lang="th-TH" altLang="en-US" sz="2400" b="1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en-US" sz="2400" b="1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กระบวนการดูแลผู้ป่วย</a:t>
            </a:r>
            <a:endParaRPr lang="en-US" altLang="en-US" sz="2400" b="1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130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3341489"/>
            <a:ext cx="4032250" cy="444500"/>
          </a:xfrm>
          <a:prstGeom prst="actionButtonBlank">
            <a:avLst/>
          </a:prstGeom>
          <a:solidFill>
            <a:srgbClr val="9900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alt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II </a:t>
            </a:r>
            <a:r>
              <a:rPr lang="th-TH" alt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ระบบงานสำคัญของโรงพยาบาล</a:t>
            </a:r>
          </a:p>
        </p:txBody>
      </p:sp>
      <p:sp>
        <p:nvSpPr>
          <p:cNvPr id="5131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1794" y="549642"/>
            <a:ext cx="1798638" cy="379412"/>
          </a:xfrm>
          <a:prstGeom prst="actionButtonBlank">
            <a:avLst/>
          </a:prstGeom>
          <a:solidFill>
            <a:srgbClr val="9900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alt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IV </a:t>
            </a:r>
            <a:r>
              <a:rPr lang="th-TH" alt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ผลลัพธ์</a:t>
            </a:r>
          </a:p>
        </p:txBody>
      </p:sp>
      <p:sp>
        <p:nvSpPr>
          <p:cNvPr id="5132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49642"/>
            <a:ext cx="4464050" cy="387350"/>
          </a:xfrm>
          <a:prstGeom prst="actionButtonBlank">
            <a:avLst/>
          </a:prstGeom>
          <a:solidFill>
            <a:srgbClr val="9900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</a:t>
            </a:r>
            <a:r>
              <a:rPr lang="en-US" alt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I </a:t>
            </a:r>
            <a:r>
              <a:rPr lang="th-TH" alt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ภาพรวมของการบริหารองค์กร</a:t>
            </a:r>
          </a:p>
        </p:txBody>
      </p:sp>
      <p:cxnSp>
        <p:nvCxnSpPr>
          <p:cNvPr id="15" name="Straight Arrow Connector 14"/>
          <p:cNvCxnSpPr>
            <a:endCxn id="5124" idx="2"/>
          </p:cNvCxnSpPr>
          <p:nvPr/>
        </p:nvCxnSpPr>
        <p:spPr>
          <a:xfrm flipH="1" flipV="1">
            <a:off x="7131844" y="3149098"/>
            <a:ext cx="794" cy="953300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5124" idx="2"/>
          </p:cNvCxnSpPr>
          <p:nvPr/>
        </p:nvCxnSpPr>
        <p:spPr>
          <a:xfrm flipV="1">
            <a:off x="5908675" y="3149099"/>
            <a:ext cx="1223963" cy="712787"/>
          </a:xfrm>
          <a:prstGeom prst="bentConnector2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79838" y="6613351"/>
            <a:ext cx="2273300" cy="0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11638" y="2890336"/>
            <a:ext cx="0" cy="450850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Hexagon 86"/>
          <p:cNvSpPr/>
          <p:nvPr/>
        </p:nvSpPr>
        <p:spPr>
          <a:xfrm>
            <a:off x="38100" y="1952124"/>
            <a:ext cx="1465263" cy="614362"/>
          </a:xfrm>
          <a:prstGeom prst="hexagon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I-1 </a:t>
            </a:r>
            <a:endParaRPr lang="th-TH" sz="2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lnSpc>
                <a:spcPts val="2000"/>
              </a:lnSpc>
              <a:defRPr/>
            </a:pPr>
            <a:r>
              <a:rPr lang="th-TH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การนำ</a:t>
            </a:r>
            <a:endParaRPr lang="en-US" sz="2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8" name="Hexagon 87"/>
          <p:cNvSpPr/>
          <p:nvPr/>
        </p:nvSpPr>
        <p:spPr>
          <a:xfrm>
            <a:off x="1465263" y="1591761"/>
            <a:ext cx="1465262" cy="614363"/>
          </a:xfrm>
          <a:prstGeom prst="hexagon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I-2</a:t>
            </a:r>
            <a:endParaRPr lang="th-TH" sz="2000" b="1" dirty="0">
              <a:solidFill>
                <a:srgbClr val="FFFF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lnSpc>
                <a:spcPts val="2000"/>
              </a:lnSpc>
              <a:defRPr/>
            </a:pPr>
            <a:r>
              <a:rPr lang="th-TH" sz="2000" b="1" dirty="0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กลยุทธ์</a:t>
            </a:r>
            <a:endParaRPr lang="en-US" sz="2000" b="1" dirty="0">
              <a:solidFill>
                <a:srgbClr val="FFFF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9" name="Hexagon 88"/>
          <p:cNvSpPr/>
          <p:nvPr/>
        </p:nvSpPr>
        <p:spPr>
          <a:xfrm>
            <a:off x="1470025" y="2320424"/>
            <a:ext cx="1465263" cy="608012"/>
          </a:xfrm>
          <a:prstGeom prst="hexagon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I-3</a:t>
            </a:r>
            <a:r>
              <a:rPr lang="th-TH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ผู้ป่วย/ ผู้รับผลงาน</a:t>
            </a:r>
            <a:endParaRPr lang="en-US" sz="2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0" name="Hexagon 89"/>
          <p:cNvSpPr/>
          <p:nvPr/>
        </p:nvSpPr>
        <p:spPr>
          <a:xfrm>
            <a:off x="3521075" y="1609224"/>
            <a:ext cx="1416050" cy="612775"/>
          </a:xfrm>
          <a:prstGeom prst="hexagon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I-5</a:t>
            </a:r>
            <a:endParaRPr lang="th-TH" sz="2000" b="1" dirty="0">
              <a:solidFill>
                <a:srgbClr val="FFFF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lnSpc>
                <a:spcPts val="2000"/>
              </a:lnSpc>
              <a:defRPr/>
            </a:pPr>
            <a:r>
              <a:rPr lang="th-TH" sz="2000" b="1" dirty="0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กำลังคน</a:t>
            </a:r>
            <a:endParaRPr lang="en-US" sz="2000" b="1" dirty="0">
              <a:solidFill>
                <a:srgbClr val="FFFF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1" name="Hexagon 90"/>
          <p:cNvSpPr/>
          <p:nvPr/>
        </p:nvSpPr>
        <p:spPr>
          <a:xfrm>
            <a:off x="3513138" y="2320424"/>
            <a:ext cx="1465262" cy="612775"/>
          </a:xfrm>
          <a:prstGeom prst="hexagon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I-6 </a:t>
            </a:r>
            <a:r>
              <a:rPr lang="th-TH" sz="2000" b="1" dirty="0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การปฏิบัติการ</a:t>
            </a:r>
            <a:endParaRPr lang="en-US" sz="2000" b="1" dirty="0">
              <a:solidFill>
                <a:srgbClr val="FFFF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2" name="Quad Arrow 91"/>
          <p:cNvSpPr/>
          <p:nvPr/>
        </p:nvSpPr>
        <p:spPr>
          <a:xfrm>
            <a:off x="2903538" y="1950536"/>
            <a:ext cx="647700" cy="6477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43" name="AutoShape 4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7663" y="1037724"/>
            <a:ext cx="3124200" cy="447675"/>
          </a:xfrm>
          <a:prstGeom prst="actionButtonBlank">
            <a:avLst/>
          </a:prstGeom>
          <a:solidFill>
            <a:srgbClr val="0033CC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I-4 </a:t>
            </a:r>
            <a:r>
              <a:rPr lang="th-TH" altLang="en-US" sz="2000" b="1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การวัด วิเคราะห์ และจัดการความรู้</a:t>
            </a:r>
          </a:p>
        </p:txBody>
      </p:sp>
      <p:sp>
        <p:nvSpPr>
          <p:cNvPr id="94" name="Hexagon 93"/>
          <p:cNvSpPr/>
          <p:nvPr/>
        </p:nvSpPr>
        <p:spPr>
          <a:xfrm>
            <a:off x="4932040" y="1928311"/>
            <a:ext cx="1412875" cy="614363"/>
          </a:xfrm>
          <a:prstGeom prst="hexagon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IV </a:t>
            </a:r>
            <a:endParaRPr lang="th-TH" sz="2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lnSpc>
                <a:spcPts val="2000"/>
              </a:lnSpc>
              <a:defRPr/>
            </a:pPr>
            <a:r>
              <a:rPr lang="th-TH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ผลลัพธ์</a:t>
            </a:r>
            <a:endParaRPr lang="en-US" sz="2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145" name="Rectangle 5154"/>
          <p:cNvSpPr>
            <a:spLocks noChangeArrowheads="1"/>
          </p:cNvSpPr>
          <p:nvPr/>
        </p:nvSpPr>
        <p:spPr bwMode="auto">
          <a:xfrm>
            <a:off x="1638300" y="6413326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กระบวนการดูแลผู้ป่วย</a:t>
            </a:r>
            <a:endParaRPr lang="en-US" alt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903039" y="4554"/>
            <a:ext cx="518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มาตรฐานโรงพยาบาลและบริการสุขภาพ (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HA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ฉบับที่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71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en-US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Effective Date: 1 July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255395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การใช้เพื่อการประเมินและรับรองสถานพยาบาล</a:t>
            </a:r>
          </a:p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เริ่มใช้ตั้งแต่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1 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กรกฎาคม </a:t>
            </a:r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2561</a:t>
            </a:r>
            <a:endParaRPr lang="th-TH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การใช้เพื่อการพัฒนาคุณภาพสถานพยาบาล</a:t>
            </a:r>
          </a:p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สามารถใช้ได้ทันทีตั้งแต่บัดนี้เป็นต้นไป</a:t>
            </a:r>
          </a:p>
          <a:p>
            <a:pPr marL="365125" indent="-365125"/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ความคาดหวังต่อข้อกำหนดใหม่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ไม่จำเป็นต้องสมบูรณ์เบบ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ขอให้</a:t>
            </a:r>
          </a:p>
          <a:p>
            <a:pPr marL="914400" lvl="1" indent="-2286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ทำความเข้าใจ </a:t>
            </a:r>
          </a:p>
          <a:p>
            <a:pPr marL="914400" lvl="1" indent="-2286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วิเคราะห์โจทย์ของตนเองให้ชัด </a:t>
            </a:r>
          </a:p>
          <a:p>
            <a:pPr marL="914400" lvl="1" indent="-228600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วางระบบที่ง่ายต่อการปฏิบัติและเป็นประโยชน์ต่อสถานพยาบาล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373950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81678"/>
              </p:ext>
            </p:extLst>
          </p:nvPr>
        </p:nvGraphicFramePr>
        <p:xfrm>
          <a:off x="179512" y="1052736"/>
          <a:ext cx="8784977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เริ่มต้นปฏิบัติ</a:t>
                      </a:r>
                    </a:p>
                    <a:p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Design &amp; early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มีการวัดผล</a:t>
                      </a:r>
                    </a:p>
                    <a:p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มีการปฏิบัติได้บางส่วน</a:t>
                      </a:r>
                    </a:p>
                    <a:p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Partial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มีการวัดผลในตัววัดที่สำคัญ ตรงประเด็น อย่างครบถ้วน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Valid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มีการปฏิบัติที่ครอบคลุมและได้ผล</a:t>
                      </a:r>
                    </a:p>
                    <a:p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Effective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มีการใช้ประโยชน์จากตัววัด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Get use</a:t>
                      </a:r>
                      <a:r>
                        <a:rPr lang="en-US" sz="2800" baseline="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of measures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มีการปรับปรุงกระบวนการต่อเนื่อง</a:t>
                      </a:r>
                    </a:p>
                    <a:p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Continuous</a:t>
                      </a:r>
                      <a:r>
                        <a:rPr lang="en-US" sz="2800" baseline="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improvement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มีผลลัพธ์ในเกณฑ์ดี</a:t>
                      </a:r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th-TH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(สูงกว่าค่าเฉลี่ย)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Good</a:t>
                      </a:r>
                      <a:r>
                        <a:rPr lang="en-US" sz="2800" baseline="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results (better</a:t>
                      </a:r>
                      <a:r>
                        <a:rPr lang="en-US" sz="2800" baseline="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than average)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มีกระบวนการที่เป็นแบบอย่างที่ดี</a:t>
                      </a:r>
                    </a:p>
                    <a:p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Role model, good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มีผลลัพธ์ที่ดีมาก</a:t>
                      </a:r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(25%</a:t>
                      </a:r>
                      <a:r>
                        <a:rPr lang="en-US" sz="2800" baseline="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th-TH" sz="2800" baseline="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สูงสุด)</a:t>
                      </a:r>
                      <a:endParaRPr lang="en-US" sz="2800" baseline="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r>
                        <a:rPr lang="en-US" sz="2800" baseline="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Very good results </a:t>
                      </a:r>
                      <a:r>
                        <a:rPr lang="en-US" sz="2800" dirty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(top quartile)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Scoring Guideline</a:t>
            </a:r>
          </a:p>
        </p:txBody>
      </p:sp>
    </p:spTree>
    <p:extLst>
      <p:ext uri="{BB962C8B-B14F-4D97-AF65-F5344CB8AC3E}">
        <p14:creationId xmlns:p14="http://schemas.microsoft.com/office/powerpoint/2010/main" val="1039802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Template_Head</Template>
  <TotalTime>17817</TotalTime>
  <Words>2510</Words>
  <Application>Microsoft Macintosh PowerPoint</Application>
  <PresentationFormat>On-screen Show (4:3)</PresentationFormat>
  <Paragraphs>411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Angsana New</vt:lpstr>
      <vt:lpstr>Arial</vt:lpstr>
      <vt:lpstr>Browallia New</vt:lpstr>
      <vt:lpstr>BrowalliaUPC</vt:lpstr>
      <vt:lpstr>Calibri</vt:lpstr>
      <vt:lpstr>Comic Sans MS</vt:lpstr>
      <vt:lpstr>Cordia New</vt:lpstr>
      <vt:lpstr>FreesiaUPC</vt:lpstr>
      <vt:lpstr>TH SarabunPSK</vt:lpstr>
      <vt:lpstr>Times New Roman</vt:lpstr>
      <vt:lpstr>Template_Head</vt:lpstr>
      <vt:lpstr>PowerPoint Presentation</vt:lpstr>
      <vt:lpstr>HA คือกลไกการส่องกระจกดูตัวเอง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Anuwat S</dc:creator>
  <cp:lastModifiedBy>Soo Dong Kim</cp:lastModifiedBy>
  <cp:revision>699</cp:revision>
  <cp:lastPrinted>2016-08-22T08:12:11Z</cp:lastPrinted>
  <dcterms:created xsi:type="dcterms:W3CDTF">2011-08-22T04:18:45Z</dcterms:created>
  <dcterms:modified xsi:type="dcterms:W3CDTF">2018-10-30T19:49:07Z</dcterms:modified>
</cp:coreProperties>
</file>